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708" r:id="rId1"/>
  </p:sldMasterIdLst>
  <p:notesMasterIdLst>
    <p:notesMasterId r:id="rId64"/>
  </p:notesMasterIdLst>
  <p:sldIdLst>
    <p:sldId id="256" r:id="rId2"/>
    <p:sldId id="350" r:id="rId3"/>
    <p:sldId id="339" r:id="rId4"/>
    <p:sldId id="372" r:id="rId5"/>
    <p:sldId id="373" r:id="rId6"/>
    <p:sldId id="369" r:id="rId7"/>
    <p:sldId id="370" r:id="rId8"/>
    <p:sldId id="323" r:id="rId9"/>
    <p:sldId id="324" r:id="rId10"/>
    <p:sldId id="328" r:id="rId11"/>
    <p:sldId id="341" r:id="rId12"/>
    <p:sldId id="379" r:id="rId13"/>
    <p:sldId id="384" r:id="rId14"/>
    <p:sldId id="330" r:id="rId15"/>
    <p:sldId id="375" r:id="rId16"/>
    <p:sldId id="340" r:id="rId17"/>
    <p:sldId id="353" r:id="rId18"/>
    <p:sldId id="385" r:id="rId19"/>
    <p:sldId id="402" r:id="rId20"/>
    <p:sldId id="401" r:id="rId21"/>
    <p:sldId id="405" r:id="rId22"/>
    <p:sldId id="387" r:id="rId23"/>
    <p:sldId id="376" r:id="rId24"/>
    <p:sldId id="386" r:id="rId25"/>
    <p:sldId id="389" r:id="rId26"/>
    <p:sldId id="388" r:id="rId27"/>
    <p:sldId id="382" r:id="rId28"/>
    <p:sldId id="378" r:id="rId29"/>
    <p:sldId id="383" r:id="rId30"/>
    <p:sldId id="258" r:id="rId31"/>
    <p:sldId id="265" r:id="rId32"/>
    <p:sldId id="280" r:id="rId33"/>
    <p:sldId id="266" r:id="rId34"/>
    <p:sldId id="267" r:id="rId35"/>
    <p:sldId id="268" r:id="rId36"/>
    <p:sldId id="269" r:id="rId37"/>
    <p:sldId id="259" r:id="rId38"/>
    <p:sldId id="270" r:id="rId39"/>
    <p:sldId id="271" r:id="rId40"/>
    <p:sldId id="403" r:id="rId41"/>
    <p:sldId id="404" r:id="rId42"/>
    <p:sldId id="272" r:id="rId43"/>
    <p:sldId id="273" r:id="rId44"/>
    <p:sldId id="274" r:id="rId45"/>
    <p:sldId id="275" r:id="rId46"/>
    <p:sldId id="276" r:id="rId47"/>
    <p:sldId id="260" r:id="rId48"/>
    <p:sldId id="391" r:id="rId49"/>
    <p:sldId id="393" r:id="rId50"/>
    <p:sldId id="394" r:id="rId51"/>
    <p:sldId id="392" r:id="rId52"/>
    <p:sldId id="398" r:id="rId53"/>
    <p:sldId id="399" r:id="rId54"/>
    <p:sldId id="395" r:id="rId55"/>
    <p:sldId id="396" r:id="rId56"/>
    <p:sldId id="400" r:id="rId57"/>
    <p:sldId id="397" r:id="rId58"/>
    <p:sldId id="277" r:id="rId59"/>
    <p:sldId id="278" r:id="rId60"/>
    <p:sldId id="390" r:id="rId61"/>
    <p:sldId id="297" r:id="rId62"/>
    <p:sldId id="321" r:id="rId6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940"/>
    <p:restoredTop sz="94712"/>
  </p:normalViewPr>
  <p:slideViewPr>
    <p:cSldViewPr snapToGrid="0">
      <p:cViewPr>
        <p:scale>
          <a:sx n="129" d="100"/>
          <a:sy n="129" d="100"/>
        </p:scale>
        <p:origin x="1456" y="856"/>
      </p:cViewPr>
      <p:guideLst/>
    </p:cSldViewPr>
  </p:slideViewPr>
  <p:outlineViewPr>
    <p:cViewPr>
      <p:scale>
        <a:sx n="33" d="100"/>
        <a:sy n="33" d="100"/>
      </p:scale>
      <p:origin x="0" y="-24352"/>
    </p:cViewPr>
  </p:outlin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hdphoto1.wdp>
</file>

<file path=ppt/media/image1.png>
</file>

<file path=ppt/media/image14.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tiff>
</file>

<file path=ppt/media/image32.tiff>
</file>

<file path=ppt/media/image33.tiff>
</file>

<file path=ppt/media/image34.tiff>
</file>

<file path=ppt/media/image35.tiff>
</file>

<file path=ppt/media/image36.tiff>
</file>

<file path=ppt/media/image37.jpeg>
</file>

<file path=ppt/media/image38.jpeg>
</file>

<file path=ppt/media/image39.jpeg>
</file>

<file path=ppt/media/image4.jpeg>
</file>

<file path=ppt/media/image40.png>
</file>

<file path=ppt/media/image5.jpe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5DE7A5-BCAD-C34C-B96A-53EA37F50587}" type="datetimeFigureOut">
              <a:rPr lang="en-US" smtClean="0"/>
              <a:t>10/2/23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56E528D-9DB7-854D-90DF-B6AC42D61051}" type="slidenum">
              <a:rPr lang="en-US" smtClean="0"/>
              <a:t>‹#›</a:t>
            </a:fld>
            <a:endParaRPr lang="en-US"/>
          </a:p>
        </p:txBody>
      </p:sp>
    </p:spTree>
    <p:extLst>
      <p:ext uri="{BB962C8B-B14F-4D97-AF65-F5344CB8AC3E}">
        <p14:creationId xmlns:p14="http://schemas.microsoft.com/office/powerpoint/2010/main" val="24822812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I am Ben, a third year PhD Student working with Angela, and I would like to present to you some of our past published work on reference bias, some unpublished results, and a proposed third study.</a:t>
            </a:r>
          </a:p>
          <a:p>
            <a:endParaRPr lang="en-US" dirty="0"/>
          </a:p>
          <a:p>
            <a:r>
              <a:rPr lang="en-US" dirty="0"/>
              <a:t>I would love to get your thoughts on our proposed experiment.</a:t>
            </a:r>
          </a:p>
        </p:txBody>
      </p:sp>
      <p:sp>
        <p:nvSpPr>
          <p:cNvPr id="4" name="Slide Number Placeholder 3"/>
          <p:cNvSpPr>
            <a:spLocks noGrp="1"/>
          </p:cNvSpPr>
          <p:nvPr>
            <p:ph type="sldNum" sz="quarter" idx="5"/>
          </p:nvPr>
        </p:nvSpPr>
        <p:spPr/>
        <p:txBody>
          <a:bodyPr/>
          <a:lstStyle/>
          <a:p>
            <a:fld id="{156E528D-9DB7-854D-90DF-B6AC42D61051}" type="slidenum">
              <a:rPr lang="en-US" smtClean="0"/>
              <a:t>1</a:t>
            </a:fld>
            <a:endParaRPr lang="en-US"/>
          </a:p>
        </p:txBody>
      </p:sp>
    </p:spTree>
    <p:extLst>
      <p:ext uri="{BB962C8B-B14F-4D97-AF65-F5344CB8AC3E}">
        <p14:creationId xmlns:p14="http://schemas.microsoft.com/office/powerpoint/2010/main" val="25424867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Dominant models in survey methods suggest that answering an item, like we did at the start of the talk, is a five-stage process.</a:t>
            </a:r>
          </a:p>
          <a:p>
            <a:endParaRPr lang="en-US" dirty="0"/>
          </a:p>
          <a:p>
            <a:r>
              <a:rPr lang="en-US" dirty="0"/>
              <a:t>In the first step, we must comprehend what the words we are reading mean. What does it mean to be a HW.</a:t>
            </a:r>
          </a:p>
          <a:p>
            <a:endParaRPr lang="en-US" dirty="0"/>
          </a:p>
          <a:p>
            <a:r>
              <a:rPr lang="en-US" dirty="0"/>
              <a:t>Then, we must recall the relevant memories to respond to the item. A student answering a q might think back and remember times when she behaved like a hard worker, and times when she did not.</a:t>
            </a:r>
          </a:p>
          <a:p>
            <a:endParaRPr lang="en-US" dirty="0"/>
          </a:p>
          <a:p>
            <a:r>
              <a:rPr lang="en-US" dirty="0"/>
              <a:t>Then, all of these memories must be integrated into a summary judgment. Putting them all together, would I consider myself a </a:t>
            </a:r>
            <a:r>
              <a:rPr lang="en-US" dirty="0" err="1"/>
              <a:t>hardworker</a:t>
            </a:r>
            <a:r>
              <a:rPr lang="en-US" dirty="0"/>
              <a:t>.</a:t>
            </a:r>
          </a:p>
          <a:p>
            <a:endParaRPr lang="en-US" dirty="0"/>
          </a:p>
          <a:p>
            <a:r>
              <a:rPr lang="en-US" dirty="0"/>
              <a:t>Then this judgement needs to be mapped into one of the </a:t>
            </a:r>
            <a:r>
              <a:rPr lang="en-US" dirty="0" err="1"/>
              <a:t>reponse</a:t>
            </a:r>
            <a:r>
              <a:rPr lang="en-US" dirty="0"/>
              <a:t> options. A student might consider translating their summary judgment </a:t>
            </a:r>
            <a:r>
              <a:rPr lang="en-US" dirty="0" err="1"/>
              <a:t>inot</a:t>
            </a:r>
            <a:r>
              <a:rPr lang="en-US" dirty="0"/>
              <a:t> the </a:t>
            </a:r>
            <a:r>
              <a:rPr lang="en-US" dirty="0" err="1"/>
              <a:t>repsose</a:t>
            </a:r>
            <a:r>
              <a:rPr lang="en-US" dirty="0"/>
              <a:t> somewhat like me</a:t>
            </a:r>
          </a:p>
          <a:p>
            <a:endParaRPr lang="en-US" dirty="0"/>
          </a:p>
          <a:p>
            <a:r>
              <a:rPr lang="en-US" dirty="0"/>
              <a:t>Finally, if there are incentives to do so, respondents might edit their responses to self-present. In our example, the student might change her response from somewhat like me to very much like me to avoid seeming lazy,</a:t>
            </a:r>
          </a:p>
        </p:txBody>
      </p:sp>
      <p:sp>
        <p:nvSpPr>
          <p:cNvPr id="4" name="Slide Number Placeholder 3"/>
          <p:cNvSpPr>
            <a:spLocks noGrp="1"/>
          </p:cNvSpPr>
          <p:nvPr>
            <p:ph type="sldNum" sz="quarter" idx="5"/>
          </p:nvPr>
        </p:nvSpPr>
        <p:spPr/>
        <p:txBody>
          <a:bodyPr/>
          <a:lstStyle/>
          <a:p>
            <a:fld id="{840DC88B-D9F2-3F4F-A61C-6B61B085246D}" type="slidenum">
              <a:rPr lang="en-US" smtClean="0"/>
              <a:t>10</a:t>
            </a:fld>
            <a:endParaRPr lang="en-US"/>
          </a:p>
        </p:txBody>
      </p:sp>
    </p:spTree>
    <p:extLst>
      <p:ext uri="{BB962C8B-B14F-4D97-AF65-F5344CB8AC3E}">
        <p14:creationId xmlns:p14="http://schemas.microsoft.com/office/powerpoint/2010/main" val="39349560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While we know a lot about biases in the editing and the response stage, like faking and acquiescence, we know less about the other stages. While reference bias permeates the questionnaire response process, I suggest that it mainly enters at the judgment stage.</a:t>
            </a:r>
          </a:p>
          <a:p>
            <a:endParaRPr lang="en-US" dirty="0"/>
          </a:p>
          <a:p>
            <a:r>
              <a:rPr lang="en-US" dirty="0"/>
              <a:t>We know from the Judgment and Decision-Making literature that all judgment is comparative, and that anchors can substantively change our decisions. In that vein, when we integrate all the trait relevant memories into a summary judgment, we must make that judgement in comparison to a reference point, or a standard.</a:t>
            </a:r>
          </a:p>
        </p:txBody>
      </p:sp>
      <p:sp>
        <p:nvSpPr>
          <p:cNvPr id="4" name="Slide Number Placeholder 3"/>
          <p:cNvSpPr>
            <a:spLocks noGrp="1"/>
          </p:cNvSpPr>
          <p:nvPr>
            <p:ph type="sldNum" sz="quarter" idx="5"/>
          </p:nvPr>
        </p:nvSpPr>
        <p:spPr/>
        <p:txBody>
          <a:bodyPr/>
          <a:lstStyle/>
          <a:p>
            <a:fld id="{840DC88B-D9F2-3F4F-A61C-6B61B085246D}" type="slidenum">
              <a:rPr lang="en-US" smtClean="0"/>
              <a:t>11</a:t>
            </a:fld>
            <a:endParaRPr lang="en-US"/>
          </a:p>
        </p:txBody>
      </p:sp>
    </p:spTree>
    <p:extLst>
      <p:ext uri="{BB962C8B-B14F-4D97-AF65-F5344CB8AC3E}">
        <p14:creationId xmlns:p14="http://schemas.microsoft.com/office/powerpoint/2010/main" val="20932978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an item that attempts to get at what your standards are. It is very likely that even here in DSM, different people have different standards for what "a lot of self control for exercise" means.</a:t>
            </a:r>
          </a:p>
        </p:txBody>
      </p:sp>
      <p:sp>
        <p:nvSpPr>
          <p:cNvPr id="4" name="Slide Number Placeholder 3"/>
          <p:cNvSpPr>
            <a:spLocks noGrp="1"/>
          </p:cNvSpPr>
          <p:nvPr>
            <p:ph type="sldNum" sz="quarter" idx="5"/>
          </p:nvPr>
        </p:nvSpPr>
        <p:spPr/>
        <p:txBody>
          <a:bodyPr/>
          <a:lstStyle/>
          <a:p>
            <a:fld id="{840DC88B-D9F2-3F4F-A61C-6B61B085246D}" type="slidenum">
              <a:rPr lang="en-US" smtClean="0"/>
              <a:t>12</a:t>
            </a:fld>
            <a:endParaRPr lang="en-US"/>
          </a:p>
        </p:txBody>
      </p:sp>
    </p:spTree>
    <p:extLst>
      <p:ext uri="{BB962C8B-B14F-4D97-AF65-F5344CB8AC3E}">
        <p14:creationId xmlns:p14="http://schemas.microsoft.com/office/powerpoint/2010/main" val="14577099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how do we answer a questionnaire item?</a:t>
            </a:r>
          </a:p>
          <a:p>
            <a:endParaRPr lang="en-US" dirty="0"/>
          </a:p>
          <a:p>
            <a:r>
              <a:rPr lang="en-US" dirty="0"/>
              <a:t>First, our own behavior probably carries some weight. After all, when figuring out if you are self-</a:t>
            </a:r>
            <a:r>
              <a:rPr lang="en-US" dirty="0" err="1"/>
              <a:t>contorlled</a:t>
            </a:r>
            <a:r>
              <a:rPr lang="en-US" dirty="0"/>
              <a:t>, you have to recall situations in which you worked out despite being tired.</a:t>
            </a:r>
          </a:p>
          <a:p>
            <a:endParaRPr lang="en-US" dirty="0"/>
          </a:p>
          <a:p>
            <a:r>
              <a:rPr lang="en-US" dirty="0"/>
              <a:t>However, reference bias would suggest that this is not all that matters. Different standards may lead to different responses, even for two people with the same behavior. If I have higher standards, I am likely to rate </a:t>
            </a:r>
            <a:r>
              <a:rPr lang="en-US" dirty="0" err="1"/>
              <a:t>myslef</a:t>
            </a:r>
            <a:r>
              <a:rPr lang="en-US" dirty="0"/>
              <a:t> lower.</a:t>
            </a:r>
          </a:p>
          <a:p>
            <a:endParaRPr lang="en-US" dirty="0"/>
          </a:p>
          <a:p>
            <a:r>
              <a:rPr lang="en-US" dirty="0"/>
              <a:t>Finally, our standards might also influence our behavior directly. If I have higher standards for exercise, I am more likely to engage in those behaviors.</a:t>
            </a:r>
          </a:p>
        </p:txBody>
      </p:sp>
      <p:sp>
        <p:nvSpPr>
          <p:cNvPr id="4" name="Slide Number Placeholder 3"/>
          <p:cNvSpPr>
            <a:spLocks noGrp="1"/>
          </p:cNvSpPr>
          <p:nvPr>
            <p:ph type="sldNum" sz="quarter" idx="5"/>
          </p:nvPr>
        </p:nvSpPr>
        <p:spPr/>
        <p:txBody>
          <a:bodyPr/>
          <a:lstStyle/>
          <a:p>
            <a:fld id="{156E528D-9DB7-854D-90DF-B6AC42D61051}" type="slidenum">
              <a:rPr lang="en-US" smtClean="0"/>
              <a:t>13</a:t>
            </a:fld>
            <a:endParaRPr lang="en-US"/>
          </a:p>
        </p:txBody>
      </p:sp>
    </p:spTree>
    <p:extLst>
      <p:ext uri="{BB962C8B-B14F-4D97-AF65-F5344CB8AC3E}">
        <p14:creationId xmlns:p14="http://schemas.microsoft.com/office/powerpoint/2010/main" val="28637615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Early evidence for reference bias came from experimental evaluations of charter schools. schools are oversubscribed and select students by lottery, which means that comparing students admitted to those who participated in the lottery and were not selected and went on to public school provides a test of the causal effects of charter schools. Results from these evaluations suggest that charter schools </a:t>
            </a:r>
          </a:p>
          <a:p>
            <a:endParaRPr lang="en-US" dirty="0"/>
          </a:p>
          <a:p>
            <a:r>
              <a:rPr lang="en-US" dirty="0"/>
              <a:t>increase objective outcomes such as test scores and college enrollment, despite </a:t>
            </a:r>
          </a:p>
          <a:p>
            <a:endParaRPr lang="en-US" dirty="0"/>
          </a:p>
          <a:p>
            <a:r>
              <a:rPr lang="en-US" dirty="0"/>
              <a:t>not increasing self-reported self control. There are two potential explanations. Either charter schools change behavior without changing underlying personality, or reference bias obscures the effect because charter schools also raise the reference points students use to judge themselves.</a:t>
            </a:r>
          </a:p>
        </p:txBody>
      </p:sp>
      <p:sp>
        <p:nvSpPr>
          <p:cNvPr id="4" name="Slide Number Placeholder 3"/>
          <p:cNvSpPr>
            <a:spLocks noGrp="1"/>
          </p:cNvSpPr>
          <p:nvPr>
            <p:ph type="sldNum" sz="quarter" idx="5"/>
          </p:nvPr>
        </p:nvSpPr>
        <p:spPr/>
        <p:txBody>
          <a:bodyPr/>
          <a:lstStyle/>
          <a:p>
            <a:fld id="{840DC88B-D9F2-3F4F-A61C-6B61B085246D}" type="slidenum">
              <a:rPr lang="en-US" smtClean="0"/>
              <a:t>14</a:t>
            </a:fld>
            <a:endParaRPr lang="en-US"/>
          </a:p>
        </p:txBody>
      </p:sp>
    </p:spTree>
    <p:extLst>
      <p:ext uri="{BB962C8B-B14F-4D97-AF65-F5344CB8AC3E}">
        <p14:creationId xmlns:p14="http://schemas.microsoft.com/office/powerpoint/2010/main" val="14366300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Similar evidence from cross cultural personality research also provides paradoxical results. In survey studies of over 50 countries, Japanese citizens consistently rate themselves as less conscientious than American citizens. Does this represent true country-level differences in personality, or a measurement artifact?</a:t>
            </a:r>
          </a:p>
        </p:txBody>
      </p:sp>
      <p:sp>
        <p:nvSpPr>
          <p:cNvPr id="4" name="Slide Number Placeholder 3"/>
          <p:cNvSpPr>
            <a:spLocks noGrp="1"/>
          </p:cNvSpPr>
          <p:nvPr>
            <p:ph type="sldNum" sz="quarter" idx="5"/>
          </p:nvPr>
        </p:nvSpPr>
        <p:spPr/>
        <p:txBody>
          <a:bodyPr/>
          <a:lstStyle/>
          <a:p>
            <a:fld id="{840DC88B-D9F2-3F4F-A61C-6B61B085246D}" type="slidenum">
              <a:rPr lang="en-US" smtClean="0"/>
              <a:t>15</a:t>
            </a:fld>
            <a:endParaRPr lang="en-US"/>
          </a:p>
        </p:txBody>
      </p:sp>
    </p:spTree>
    <p:extLst>
      <p:ext uri="{BB962C8B-B14F-4D97-AF65-F5344CB8AC3E}">
        <p14:creationId xmlns:p14="http://schemas.microsoft.com/office/powerpoint/2010/main" val="30294390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Research suggests the latter. In one study, the more cultural experts rated a country as having a particular trait, the less the country’s citizens endorsed that trait. In another study, objective markers for conscientiousness at the country level, such as the efficiency of post offices and the accuracy of clocks, negatively correlated to country level self reported conscientiousness. This mismatch between self-reports and other validity criteria points to reference bias.</a:t>
            </a:r>
          </a:p>
        </p:txBody>
      </p:sp>
      <p:sp>
        <p:nvSpPr>
          <p:cNvPr id="4" name="Slide Number Placeholder 3"/>
          <p:cNvSpPr>
            <a:spLocks noGrp="1"/>
          </p:cNvSpPr>
          <p:nvPr>
            <p:ph type="sldNum" sz="quarter" idx="5"/>
          </p:nvPr>
        </p:nvSpPr>
        <p:spPr/>
        <p:txBody>
          <a:bodyPr/>
          <a:lstStyle/>
          <a:p>
            <a:fld id="{840DC88B-D9F2-3F4F-A61C-6B61B085246D}" type="slidenum">
              <a:rPr lang="en-US" smtClean="0"/>
              <a:t>16</a:t>
            </a:fld>
            <a:endParaRPr lang="en-US"/>
          </a:p>
        </p:txBody>
      </p:sp>
    </p:spTree>
    <p:extLst>
      <p:ext uri="{BB962C8B-B14F-4D97-AF65-F5344CB8AC3E}">
        <p14:creationId xmlns:p14="http://schemas.microsoft.com/office/powerpoint/2010/main" val="24002142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this evidence might not be </a:t>
            </a:r>
            <a:r>
              <a:rPr lang="en-US" dirty="0" err="1"/>
              <a:t>conclusice</a:t>
            </a:r>
            <a:r>
              <a:rPr lang="en-US" dirty="0"/>
              <a:t>.</a:t>
            </a:r>
          </a:p>
          <a:p>
            <a:endParaRPr lang="en-US" dirty="0"/>
          </a:p>
          <a:p>
            <a:r>
              <a:rPr lang="en-US" dirty="0"/>
              <a:t>In the first case, the cultural experts might be biased.</a:t>
            </a:r>
          </a:p>
          <a:p>
            <a:endParaRPr lang="en-US" dirty="0"/>
          </a:p>
          <a:p>
            <a:r>
              <a:rPr lang="en-US" dirty="0"/>
              <a:t>In the second, the behavioral proxies used might not be valid.</a:t>
            </a:r>
          </a:p>
          <a:p>
            <a:endParaRPr lang="en-US" dirty="0"/>
          </a:p>
          <a:p>
            <a:r>
              <a:rPr lang="en-US" dirty="0"/>
              <a:t>To rule our whether these are measurement effects or not,  it may be useful to understand the cognitive processes of questionnaire responding.</a:t>
            </a:r>
          </a:p>
        </p:txBody>
      </p:sp>
      <p:sp>
        <p:nvSpPr>
          <p:cNvPr id="4" name="Slide Number Placeholder 3"/>
          <p:cNvSpPr>
            <a:spLocks noGrp="1"/>
          </p:cNvSpPr>
          <p:nvPr>
            <p:ph type="sldNum" sz="quarter" idx="5"/>
          </p:nvPr>
        </p:nvSpPr>
        <p:spPr/>
        <p:txBody>
          <a:bodyPr/>
          <a:lstStyle/>
          <a:p>
            <a:fld id="{840DC88B-D9F2-3F4F-A61C-6B61B085246D}" type="slidenum">
              <a:rPr lang="en-US" smtClean="0"/>
              <a:t>17</a:t>
            </a:fld>
            <a:endParaRPr lang="en-US"/>
          </a:p>
        </p:txBody>
      </p:sp>
    </p:spTree>
    <p:extLst>
      <p:ext uri="{BB962C8B-B14F-4D97-AF65-F5344CB8AC3E}">
        <p14:creationId xmlns:p14="http://schemas.microsoft.com/office/powerpoint/2010/main" val="5936251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me briefly show you how we operationalized reference bias to overcome the limitations of prior data	</a:t>
            </a:r>
          </a:p>
        </p:txBody>
      </p:sp>
      <p:sp>
        <p:nvSpPr>
          <p:cNvPr id="4" name="Slide Number Placeholder 3"/>
          <p:cNvSpPr>
            <a:spLocks noGrp="1"/>
          </p:cNvSpPr>
          <p:nvPr>
            <p:ph type="sldNum" sz="quarter" idx="5"/>
          </p:nvPr>
        </p:nvSpPr>
        <p:spPr/>
        <p:txBody>
          <a:bodyPr/>
          <a:lstStyle/>
          <a:p>
            <a:fld id="{156E528D-9DB7-854D-90DF-B6AC42D61051}" type="slidenum">
              <a:rPr lang="en-US" smtClean="0"/>
              <a:t>18</a:t>
            </a:fld>
            <a:endParaRPr lang="en-US"/>
          </a:p>
        </p:txBody>
      </p:sp>
    </p:spTree>
    <p:extLst>
      <p:ext uri="{BB962C8B-B14F-4D97-AF65-F5344CB8AC3E}">
        <p14:creationId xmlns:p14="http://schemas.microsoft.com/office/powerpoint/2010/main" val="27740634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Usually, we use self-reports to predict some outcome. For example, we might look at how self-reports of self-control show that more self </a:t>
            </a:r>
            <a:r>
              <a:rPr lang="en-US" dirty="0" err="1"/>
              <a:t>contorlled</a:t>
            </a:r>
            <a:r>
              <a:rPr lang="en-US" dirty="0"/>
              <a:t> students receive higher grades.</a:t>
            </a:r>
          </a:p>
        </p:txBody>
      </p:sp>
      <p:sp>
        <p:nvSpPr>
          <p:cNvPr id="4" name="Slide Number Placeholder 3"/>
          <p:cNvSpPr>
            <a:spLocks noGrp="1"/>
          </p:cNvSpPr>
          <p:nvPr>
            <p:ph type="sldNum" sz="quarter" idx="5"/>
          </p:nvPr>
        </p:nvSpPr>
        <p:spPr/>
        <p:txBody>
          <a:bodyPr/>
          <a:lstStyle/>
          <a:p>
            <a:fld id="{156E528D-9DB7-854D-90DF-B6AC42D61051}" type="slidenum">
              <a:rPr lang="en-US" smtClean="0"/>
              <a:t>19</a:t>
            </a:fld>
            <a:endParaRPr lang="en-US"/>
          </a:p>
        </p:txBody>
      </p:sp>
    </p:spTree>
    <p:extLst>
      <p:ext uri="{BB962C8B-B14F-4D97-AF65-F5344CB8AC3E}">
        <p14:creationId xmlns:p14="http://schemas.microsoft.com/office/powerpoint/2010/main" val="14429498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 a moment to see this item and choose a response option. How did you come up with an answer? </a:t>
            </a:r>
          </a:p>
        </p:txBody>
      </p:sp>
      <p:sp>
        <p:nvSpPr>
          <p:cNvPr id="4" name="Slide Number Placeholder 3"/>
          <p:cNvSpPr>
            <a:spLocks noGrp="1"/>
          </p:cNvSpPr>
          <p:nvPr>
            <p:ph type="sldNum" sz="quarter" idx="5"/>
          </p:nvPr>
        </p:nvSpPr>
        <p:spPr/>
        <p:txBody>
          <a:bodyPr/>
          <a:lstStyle/>
          <a:p>
            <a:fld id="{840DC88B-D9F2-3F4F-A61C-6B61B085246D}" type="slidenum">
              <a:rPr lang="en-US" smtClean="0"/>
              <a:t>2</a:t>
            </a:fld>
            <a:endParaRPr lang="en-US"/>
          </a:p>
        </p:txBody>
      </p:sp>
    </p:spTree>
    <p:extLst>
      <p:ext uri="{BB962C8B-B14F-4D97-AF65-F5344CB8AC3E}">
        <p14:creationId xmlns:p14="http://schemas.microsoft.com/office/powerpoint/2010/main" val="20965102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for reference bias, we are interested in how people respond to </a:t>
            </a:r>
            <a:r>
              <a:rPr lang="en-US" dirty="0" err="1"/>
              <a:t>quetionnaires</a:t>
            </a:r>
            <a:r>
              <a:rPr lang="en-US" dirty="0"/>
              <a:t>. So rather than using self reports as a predictor, we will try to understand how people rate themselves. </a:t>
            </a:r>
          </a:p>
          <a:p>
            <a:endParaRPr lang="en-US" dirty="0"/>
          </a:p>
          <a:p>
            <a:r>
              <a:rPr lang="en-US" dirty="0"/>
              <a:t>And as we saw before, how we behave can inform our </a:t>
            </a:r>
            <a:r>
              <a:rPr lang="en-US" dirty="0" err="1"/>
              <a:t>repsonse</a:t>
            </a:r>
            <a:r>
              <a:rPr lang="en-US" dirty="0"/>
              <a:t> process.</a:t>
            </a:r>
          </a:p>
        </p:txBody>
      </p:sp>
      <p:sp>
        <p:nvSpPr>
          <p:cNvPr id="4" name="Slide Number Placeholder 3"/>
          <p:cNvSpPr>
            <a:spLocks noGrp="1"/>
          </p:cNvSpPr>
          <p:nvPr>
            <p:ph type="sldNum" sz="quarter" idx="5"/>
          </p:nvPr>
        </p:nvSpPr>
        <p:spPr/>
        <p:txBody>
          <a:bodyPr/>
          <a:lstStyle/>
          <a:p>
            <a:fld id="{156E528D-9DB7-854D-90DF-B6AC42D61051}" type="slidenum">
              <a:rPr lang="en-US" smtClean="0"/>
              <a:t>20</a:t>
            </a:fld>
            <a:endParaRPr lang="en-US"/>
          </a:p>
        </p:txBody>
      </p:sp>
    </p:spTree>
    <p:extLst>
      <p:ext uri="{BB962C8B-B14F-4D97-AF65-F5344CB8AC3E}">
        <p14:creationId xmlns:p14="http://schemas.microsoft.com/office/powerpoint/2010/main" val="27869408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we control for our own behavior, we are comparing comparable individuals.</a:t>
            </a:r>
          </a:p>
          <a:p>
            <a:endParaRPr lang="en-US" dirty="0"/>
          </a:p>
          <a:p>
            <a:r>
              <a:rPr lang="en-US" dirty="0"/>
              <a:t>Therefore, absent reference bias, how people surrounding us behave, should have no influence on how we rate ourselves.</a:t>
            </a:r>
          </a:p>
        </p:txBody>
      </p:sp>
      <p:sp>
        <p:nvSpPr>
          <p:cNvPr id="4" name="Slide Number Placeholder 3"/>
          <p:cNvSpPr>
            <a:spLocks noGrp="1"/>
          </p:cNvSpPr>
          <p:nvPr>
            <p:ph type="sldNum" sz="quarter" idx="5"/>
          </p:nvPr>
        </p:nvSpPr>
        <p:spPr/>
        <p:txBody>
          <a:bodyPr/>
          <a:lstStyle/>
          <a:p>
            <a:fld id="{156E528D-9DB7-854D-90DF-B6AC42D61051}" type="slidenum">
              <a:rPr lang="en-US" smtClean="0"/>
              <a:t>21</a:t>
            </a:fld>
            <a:endParaRPr lang="en-US"/>
          </a:p>
        </p:txBody>
      </p:sp>
    </p:spTree>
    <p:extLst>
      <p:ext uri="{BB962C8B-B14F-4D97-AF65-F5344CB8AC3E}">
        <p14:creationId xmlns:p14="http://schemas.microsoft.com/office/powerpoint/2010/main" val="29637231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here's some data from almost 22K students in 62 schools.</a:t>
            </a:r>
          </a:p>
          <a:p>
            <a:endParaRPr lang="en-US" dirty="0"/>
          </a:p>
          <a:p>
            <a:r>
              <a:rPr lang="en-US" dirty="0"/>
              <a:t>We find that as expected, students with higher GPAs tend to rate themselves higher in self control. Note that now we are controlling for a student's GPA, so the following coefficients are the effect of classmates' GPA for two students who behave similarly. </a:t>
            </a:r>
          </a:p>
          <a:p>
            <a:endParaRPr lang="en-US" dirty="0"/>
          </a:p>
          <a:p>
            <a:r>
              <a:rPr lang="en-US" dirty="0"/>
              <a:t>Consistent with reference bias, students reported lower </a:t>
            </a:r>
            <a:r>
              <a:rPr lang="en-US" dirty="0" err="1"/>
              <a:t>conciencitusness</a:t>
            </a:r>
            <a:r>
              <a:rPr lang="en-US" dirty="0"/>
              <a:t> when Near peers (that is students who shared classes with the target individual) had higher grades. </a:t>
            </a:r>
          </a:p>
          <a:p>
            <a:endParaRPr lang="en-US" dirty="0"/>
          </a:p>
          <a:p>
            <a:r>
              <a:rPr lang="en-US" dirty="0"/>
              <a:t>Far peers—students in the same school, but not the same classes—had no bearing on how a student rates their conscientiousness.</a:t>
            </a:r>
          </a:p>
          <a:p>
            <a:endParaRPr lang="en-US" dirty="0"/>
          </a:p>
          <a:p>
            <a:r>
              <a:rPr lang="en-US" dirty="0"/>
              <a:t>For standards, students with higher grades tended to have higher standards, and these standards were informed by their classmates.</a:t>
            </a:r>
          </a:p>
        </p:txBody>
      </p:sp>
      <p:sp>
        <p:nvSpPr>
          <p:cNvPr id="4" name="Slide Number Placeholder 3"/>
          <p:cNvSpPr>
            <a:spLocks noGrp="1"/>
          </p:cNvSpPr>
          <p:nvPr>
            <p:ph type="sldNum" sz="quarter" idx="5"/>
          </p:nvPr>
        </p:nvSpPr>
        <p:spPr/>
        <p:txBody>
          <a:bodyPr/>
          <a:lstStyle/>
          <a:p>
            <a:fld id="{156E528D-9DB7-854D-90DF-B6AC42D61051}" type="slidenum">
              <a:rPr lang="en-US" smtClean="0"/>
              <a:t>23</a:t>
            </a:fld>
            <a:endParaRPr lang="en-US"/>
          </a:p>
        </p:txBody>
      </p:sp>
    </p:spTree>
    <p:extLst>
      <p:ext uri="{BB962C8B-B14F-4D97-AF65-F5344CB8AC3E}">
        <p14:creationId xmlns:p14="http://schemas.microsoft.com/office/powerpoint/2010/main" val="42267854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 me transition into our unpublished data, which primarily deals with the question of where do standards come from.</a:t>
            </a:r>
          </a:p>
        </p:txBody>
      </p:sp>
      <p:sp>
        <p:nvSpPr>
          <p:cNvPr id="4" name="Slide Number Placeholder 3"/>
          <p:cNvSpPr>
            <a:spLocks noGrp="1"/>
          </p:cNvSpPr>
          <p:nvPr>
            <p:ph type="sldNum" sz="quarter" idx="5"/>
          </p:nvPr>
        </p:nvSpPr>
        <p:spPr/>
        <p:txBody>
          <a:bodyPr/>
          <a:lstStyle/>
          <a:p>
            <a:fld id="{840DC88B-D9F2-3F4F-A61C-6B61B085246D}" type="slidenum">
              <a:rPr lang="en-US" smtClean="0"/>
              <a:t>25</a:t>
            </a:fld>
            <a:endParaRPr lang="en-US"/>
          </a:p>
        </p:txBody>
      </p:sp>
    </p:spTree>
    <p:extLst>
      <p:ext uri="{BB962C8B-B14F-4D97-AF65-F5344CB8AC3E}">
        <p14:creationId xmlns:p14="http://schemas.microsoft.com/office/powerpoint/2010/main" val="14763741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a:t>
            </a:r>
          </a:p>
        </p:txBody>
      </p:sp>
      <p:sp>
        <p:nvSpPr>
          <p:cNvPr id="4" name="Slide Number Placeholder 3"/>
          <p:cNvSpPr>
            <a:spLocks noGrp="1"/>
          </p:cNvSpPr>
          <p:nvPr>
            <p:ph type="sldNum" sz="quarter" idx="5"/>
          </p:nvPr>
        </p:nvSpPr>
        <p:spPr/>
        <p:txBody>
          <a:bodyPr/>
          <a:lstStyle/>
          <a:p>
            <a:fld id="{840DC88B-D9F2-3F4F-A61C-6B61B085246D}" type="slidenum">
              <a:rPr lang="en-US" smtClean="0"/>
              <a:t>26</a:t>
            </a:fld>
            <a:endParaRPr lang="en-US"/>
          </a:p>
        </p:txBody>
      </p:sp>
    </p:spTree>
    <p:extLst>
      <p:ext uri="{BB962C8B-B14F-4D97-AF65-F5344CB8AC3E}">
        <p14:creationId xmlns:p14="http://schemas.microsoft.com/office/powerpoint/2010/main" val="2717130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a:t>
            </a:r>
          </a:p>
          <a:p>
            <a:endParaRPr lang="en-US" dirty="0"/>
          </a:p>
          <a:p>
            <a:r>
              <a:rPr lang="en-US" dirty="0"/>
              <a:t>Who you think will matter more? Close friends or role models?</a:t>
            </a:r>
          </a:p>
        </p:txBody>
      </p:sp>
      <p:sp>
        <p:nvSpPr>
          <p:cNvPr id="4" name="Slide Number Placeholder 3"/>
          <p:cNvSpPr>
            <a:spLocks noGrp="1"/>
          </p:cNvSpPr>
          <p:nvPr>
            <p:ph type="sldNum" sz="quarter" idx="5"/>
          </p:nvPr>
        </p:nvSpPr>
        <p:spPr/>
        <p:txBody>
          <a:bodyPr/>
          <a:lstStyle/>
          <a:p>
            <a:fld id="{840DC88B-D9F2-3F4F-A61C-6B61B085246D}" type="slidenum">
              <a:rPr lang="en-US" smtClean="0"/>
              <a:t>27</a:t>
            </a:fld>
            <a:endParaRPr lang="en-US"/>
          </a:p>
        </p:txBody>
      </p:sp>
    </p:spTree>
    <p:extLst>
      <p:ext uri="{BB962C8B-B14F-4D97-AF65-F5344CB8AC3E}">
        <p14:creationId xmlns:p14="http://schemas.microsoft.com/office/powerpoint/2010/main" val="167602994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Coming back to our guiding model, </a:t>
            </a:r>
          </a:p>
          <a:p>
            <a:endParaRPr lang="en-US" dirty="0"/>
          </a:p>
          <a:p>
            <a:r>
              <a:rPr lang="en-US" dirty="0"/>
              <a:t>We see how friends might influence our behavior and standards.</a:t>
            </a:r>
          </a:p>
          <a:p>
            <a:endParaRPr lang="en-US" dirty="0"/>
          </a:p>
          <a:p>
            <a:r>
              <a:rPr lang="en-US" dirty="0"/>
              <a:t>And role models might also influence our behavior and standards.</a:t>
            </a:r>
          </a:p>
        </p:txBody>
      </p:sp>
      <p:sp>
        <p:nvSpPr>
          <p:cNvPr id="4" name="Slide Number Placeholder 3"/>
          <p:cNvSpPr>
            <a:spLocks noGrp="1"/>
          </p:cNvSpPr>
          <p:nvPr>
            <p:ph type="sldNum" sz="quarter" idx="5"/>
          </p:nvPr>
        </p:nvSpPr>
        <p:spPr/>
        <p:txBody>
          <a:bodyPr/>
          <a:lstStyle/>
          <a:p>
            <a:fld id="{156E528D-9DB7-854D-90DF-B6AC42D61051}" type="slidenum">
              <a:rPr lang="en-US" smtClean="0"/>
              <a:t>28</a:t>
            </a:fld>
            <a:endParaRPr lang="en-US"/>
          </a:p>
        </p:txBody>
      </p:sp>
    </p:spTree>
    <p:extLst>
      <p:ext uri="{BB962C8B-B14F-4D97-AF65-F5344CB8AC3E}">
        <p14:creationId xmlns:p14="http://schemas.microsoft.com/office/powerpoint/2010/main" val="18449922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 a moment to see this item and choose a response option. How did you come up with an answer? </a:t>
            </a:r>
          </a:p>
        </p:txBody>
      </p:sp>
      <p:sp>
        <p:nvSpPr>
          <p:cNvPr id="4" name="Slide Number Placeholder 3"/>
          <p:cNvSpPr>
            <a:spLocks noGrp="1"/>
          </p:cNvSpPr>
          <p:nvPr>
            <p:ph type="sldNum" sz="quarter" idx="5"/>
          </p:nvPr>
        </p:nvSpPr>
        <p:spPr/>
        <p:txBody>
          <a:bodyPr/>
          <a:lstStyle/>
          <a:p>
            <a:fld id="{840DC88B-D9F2-3F4F-A61C-6B61B085246D}" type="slidenum">
              <a:rPr lang="en-US" smtClean="0"/>
              <a:t>29</a:t>
            </a:fld>
            <a:endParaRPr lang="en-US"/>
          </a:p>
        </p:txBody>
      </p:sp>
    </p:spTree>
    <p:extLst>
      <p:ext uri="{BB962C8B-B14F-4D97-AF65-F5344CB8AC3E}">
        <p14:creationId xmlns:p14="http://schemas.microsoft.com/office/powerpoint/2010/main" val="97311555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Study one provides initial evidence for role models in a study of 1100 adolescents over 2 years.</a:t>
            </a:r>
          </a:p>
        </p:txBody>
      </p:sp>
      <p:sp>
        <p:nvSpPr>
          <p:cNvPr id="4" name="Slide Number Placeholder 3"/>
          <p:cNvSpPr>
            <a:spLocks noGrp="1"/>
          </p:cNvSpPr>
          <p:nvPr>
            <p:ph type="sldNum" sz="quarter" idx="5"/>
          </p:nvPr>
        </p:nvSpPr>
        <p:spPr/>
        <p:txBody>
          <a:bodyPr/>
          <a:lstStyle/>
          <a:p>
            <a:fld id="{156E528D-9DB7-854D-90DF-B6AC42D61051}" type="slidenum">
              <a:rPr lang="en-US" smtClean="0"/>
              <a:t>30</a:t>
            </a:fld>
            <a:endParaRPr lang="en-US"/>
          </a:p>
        </p:txBody>
      </p:sp>
    </p:spTree>
    <p:extLst>
      <p:ext uri="{BB962C8B-B14F-4D97-AF65-F5344CB8AC3E}">
        <p14:creationId xmlns:p14="http://schemas.microsoft.com/office/powerpoint/2010/main" val="138691753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before, students with higher GPAs tended to rate themselves higher in self-control.</a:t>
            </a:r>
          </a:p>
          <a:p>
            <a:endParaRPr lang="en-US" dirty="0"/>
          </a:p>
          <a:p>
            <a:r>
              <a:rPr lang="en-US" dirty="0"/>
              <a:t>However, while the GPAs of their close friends had no bearing on their self ratings, they rated themselves 15% of a SD lower for each SD increase in role model GPA.</a:t>
            </a:r>
          </a:p>
          <a:p>
            <a:endParaRPr lang="en-US" dirty="0"/>
          </a:p>
          <a:p>
            <a:r>
              <a:rPr lang="en-US" dirty="0"/>
              <a:t>However, this study was not pre-registered since we used pre-existing data.</a:t>
            </a:r>
          </a:p>
          <a:p>
            <a:r>
              <a:rPr lang="en-US" dirty="0"/>
              <a:t>We also don't know how well these results generalize to other domains, and whether this effect is unique to adolescence.</a:t>
            </a:r>
          </a:p>
          <a:p>
            <a:endParaRPr lang="en-US" dirty="0"/>
          </a:p>
        </p:txBody>
      </p:sp>
      <p:sp>
        <p:nvSpPr>
          <p:cNvPr id="4" name="Slide Number Placeholder 3"/>
          <p:cNvSpPr>
            <a:spLocks noGrp="1"/>
          </p:cNvSpPr>
          <p:nvPr>
            <p:ph type="sldNum" sz="quarter" idx="5"/>
          </p:nvPr>
        </p:nvSpPr>
        <p:spPr/>
        <p:txBody>
          <a:bodyPr/>
          <a:lstStyle/>
          <a:p>
            <a:fld id="{156E528D-9DB7-854D-90DF-B6AC42D61051}" type="slidenum">
              <a:rPr lang="en-US" smtClean="0"/>
              <a:t>33</a:t>
            </a:fld>
            <a:endParaRPr lang="en-US"/>
          </a:p>
        </p:txBody>
      </p:sp>
    </p:spTree>
    <p:extLst>
      <p:ext uri="{BB962C8B-B14F-4D97-AF65-F5344CB8AC3E}">
        <p14:creationId xmlns:p14="http://schemas.microsoft.com/office/powerpoint/2010/main" val="17152765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 a student answering the very same question, just like you did. To respond to such a question, you must bring certain information to memory</a:t>
            </a:r>
          </a:p>
        </p:txBody>
      </p:sp>
      <p:sp>
        <p:nvSpPr>
          <p:cNvPr id="4" name="Slide Number Placeholder 3"/>
          <p:cNvSpPr>
            <a:spLocks noGrp="1"/>
          </p:cNvSpPr>
          <p:nvPr>
            <p:ph type="sldNum" sz="quarter" idx="5"/>
          </p:nvPr>
        </p:nvSpPr>
        <p:spPr/>
        <p:txBody>
          <a:bodyPr/>
          <a:lstStyle/>
          <a:p>
            <a:fld id="{840DC88B-D9F2-3F4F-A61C-6B61B085246D}" type="slidenum">
              <a:rPr lang="en-US" smtClean="0"/>
              <a:t>3</a:t>
            </a:fld>
            <a:endParaRPr lang="en-US"/>
          </a:p>
        </p:txBody>
      </p:sp>
    </p:spTree>
    <p:extLst>
      <p:ext uri="{BB962C8B-B14F-4D97-AF65-F5344CB8AC3E}">
        <p14:creationId xmlns:p14="http://schemas.microsoft.com/office/powerpoint/2010/main" val="233633381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Study 2, was a pre-registered replication and extension in a sample of almost 6k adults in six domains: Exercise, saving, bedtime procrastination, </a:t>
            </a:r>
            <a:r>
              <a:rPr lang="en-US" dirty="0" err="1"/>
              <a:t>puntuality</a:t>
            </a:r>
            <a:r>
              <a:rPr lang="en-US" dirty="0"/>
              <a:t>, healthy eating, and social media distraction.</a:t>
            </a:r>
          </a:p>
        </p:txBody>
      </p:sp>
      <p:sp>
        <p:nvSpPr>
          <p:cNvPr id="4" name="Slide Number Placeholder 3"/>
          <p:cNvSpPr>
            <a:spLocks noGrp="1"/>
          </p:cNvSpPr>
          <p:nvPr>
            <p:ph type="sldNum" sz="quarter" idx="5"/>
          </p:nvPr>
        </p:nvSpPr>
        <p:spPr/>
        <p:txBody>
          <a:bodyPr/>
          <a:lstStyle/>
          <a:p>
            <a:fld id="{156E528D-9DB7-854D-90DF-B6AC42D61051}" type="slidenum">
              <a:rPr lang="en-US" smtClean="0"/>
              <a:t>37</a:t>
            </a:fld>
            <a:endParaRPr lang="en-US"/>
          </a:p>
        </p:txBody>
      </p:sp>
    </p:spTree>
    <p:extLst>
      <p:ext uri="{BB962C8B-B14F-4D97-AF65-F5344CB8AC3E}">
        <p14:creationId xmlns:p14="http://schemas.microsoft.com/office/powerpoint/2010/main" val="98141054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will explain our results using exercise as an example, but the results collapse across the six domains.</a:t>
            </a:r>
          </a:p>
          <a:p>
            <a:endParaRPr lang="en-US" dirty="0"/>
          </a:p>
          <a:p>
            <a:r>
              <a:rPr lang="en-US" dirty="0"/>
              <a:t>As expected, people who exercise more were more likely to report higher self control for exercise.</a:t>
            </a:r>
          </a:p>
          <a:p>
            <a:endParaRPr lang="en-US" dirty="0"/>
          </a:p>
          <a:p>
            <a:r>
              <a:rPr lang="en-US" dirty="0"/>
              <a:t>people with higher Standards for exercise, however, tended to rate themselves lower in self-control for exercise, while at the same time, exercising more.</a:t>
            </a:r>
          </a:p>
          <a:p>
            <a:endParaRPr lang="en-US" dirty="0"/>
          </a:p>
          <a:p>
            <a:r>
              <a:rPr lang="en-US" dirty="0"/>
              <a:t>A 1 SD increase in how much the peer role model you identified exercises is related to a 44% increase in standards, whereas friends had about half of that impact.</a:t>
            </a:r>
          </a:p>
          <a:p>
            <a:endParaRPr lang="en-US" dirty="0"/>
          </a:p>
          <a:p>
            <a:r>
              <a:rPr lang="en-US" dirty="0"/>
              <a:t>However, your behavior is more similar to your friends' behavior than to the behavior of your peer role models</a:t>
            </a:r>
          </a:p>
          <a:p>
            <a:endParaRPr lang="en-US" dirty="0"/>
          </a:p>
        </p:txBody>
      </p:sp>
      <p:sp>
        <p:nvSpPr>
          <p:cNvPr id="4" name="Slide Number Placeholder 3"/>
          <p:cNvSpPr>
            <a:spLocks noGrp="1"/>
          </p:cNvSpPr>
          <p:nvPr>
            <p:ph type="sldNum" sz="quarter" idx="5"/>
          </p:nvPr>
        </p:nvSpPr>
        <p:spPr/>
        <p:txBody>
          <a:bodyPr/>
          <a:lstStyle/>
          <a:p>
            <a:fld id="{156E528D-9DB7-854D-90DF-B6AC42D61051}" type="slidenum">
              <a:rPr lang="en-US" smtClean="0"/>
              <a:t>39</a:t>
            </a:fld>
            <a:endParaRPr lang="en-US"/>
          </a:p>
        </p:txBody>
      </p:sp>
    </p:spTree>
    <p:extLst>
      <p:ext uri="{BB962C8B-B14F-4D97-AF65-F5344CB8AC3E}">
        <p14:creationId xmlns:p14="http://schemas.microsoft.com/office/powerpoint/2010/main" val="138522027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Finally, because both S1 and S2 are observational studies, let me present to you a proposed situation experiment to identify causal evidence for role models.</a:t>
            </a:r>
          </a:p>
        </p:txBody>
      </p:sp>
      <p:sp>
        <p:nvSpPr>
          <p:cNvPr id="4" name="Slide Number Placeholder 3"/>
          <p:cNvSpPr>
            <a:spLocks noGrp="1"/>
          </p:cNvSpPr>
          <p:nvPr>
            <p:ph type="sldNum" sz="quarter" idx="5"/>
          </p:nvPr>
        </p:nvSpPr>
        <p:spPr/>
        <p:txBody>
          <a:bodyPr/>
          <a:lstStyle/>
          <a:p>
            <a:fld id="{156E528D-9DB7-854D-90DF-B6AC42D61051}" type="slidenum">
              <a:rPr lang="en-US" smtClean="0"/>
              <a:t>47</a:t>
            </a:fld>
            <a:endParaRPr lang="en-US"/>
          </a:p>
        </p:txBody>
      </p:sp>
    </p:spTree>
    <p:extLst>
      <p:ext uri="{BB962C8B-B14F-4D97-AF65-F5344CB8AC3E}">
        <p14:creationId xmlns:p14="http://schemas.microsoft.com/office/powerpoint/2010/main" val="2594672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would start, as before, by asking a participant how many minutes they exercise on average.</a:t>
            </a:r>
          </a:p>
          <a:p>
            <a:endParaRPr lang="en-US" dirty="0"/>
          </a:p>
          <a:p>
            <a:r>
              <a:rPr lang="en-US" dirty="0"/>
              <a:t>(We would do this for six as begore).</a:t>
            </a:r>
          </a:p>
        </p:txBody>
      </p:sp>
      <p:sp>
        <p:nvSpPr>
          <p:cNvPr id="4" name="Slide Number Placeholder 3"/>
          <p:cNvSpPr>
            <a:spLocks noGrp="1"/>
          </p:cNvSpPr>
          <p:nvPr>
            <p:ph type="sldNum" sz="quarter" idx="5"/>
          </p:nvPr>
        </p:nvSpPr>
        <p:spPr/>
        <p:txBody>
          <a:bodyPr/>
          <a:lstStyle/>
          <a:p>
            <a:fld id="{840DC88B-D9F2-3F4F-A61C-6B61B085246D}" type="slidenum">
              <a:rPr lang="en-US" smtClean="0"/>
              <a:t>48</a:t>
            </a:fld>
            <a:endParaRPr lang="en-US"/>
          </a:p>
        </p:txBody>
      </p:sp>
    </p:spTree>
    <p:extLst>
      <p:ext uri="{BB962C8B-B14F-4D97-AF65-F5344CB8AC3E}">
        <p14:creationId xmlns:p14="http://schemas.microsoft.com/office/powerpoint/2010/main" val="241010907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 our participant chose 20 minutes per day, on average</a:t>
            </a:r>
          </a:p>
        </p:txBody>
      </p:sp>
      <p:sp>
        <p:nvSpPr>
          <p:cNvPr id="4" name="Slide Number Placeholder 3"/>
          <p:cNvSpPr>
            <a:spLocks noGrp="1"/>
          </p:cNvSpPr>
          <p:nvPr>
            <p:ph type="sldNum" sz="quarter" idx="5"/>
          </p:nvPr>
        </p:nvSpPr>
        <p:spPr/>
        <p:txBody>
          <a:bodyPr/>
          <a:lstStyle/>
          <a:p>
            <a:fld id="{840DC88B-D9F2-3F4F-A61C-6B61B085246D}" type="slidenum">
              <a:rPr lang="en-US" smtClean="0"/>
              <a:t>49</a:t>
            </a:fld>
            <a:endParaRPr lang="en-US"/>
          </a:p>
        </p:txBody>
      </p:sp>
    </p:spTree>
    <p:extLst>
      <p:ext uri="{BB962C8B-B14F-4D97-AF65-F5344CB8AC3E}">
        <p14:creationId xmlns:p14="http://schemas.microsoft.com/office/powerpoint/2010/main" val="413079562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ask our participant to imagine to hypothetical people. John, a friend, and </a:t>
            </a:r>
            <a:r>
              <a:rPr lang="en-US" dirty="0" err="1"/>
              <a:t>stacy</a:t>
            </a:r>
            <a:r>
              <a:rPr lang="en-US" dirty="0"/>
              <a:t>, who is someone else.</a:t>
            </a:r>
          </a:p>
        </p:txBody>
      </p:sp>
      <p:sp>
        <p:nvSpPr>
          <p:cNvPr id="4" name="Slide Number Placeholder 3"/>
          <p:cNvSpPr>
            <a:spLocks noGrp="1"/>
          </p:cNvSpPr>
          <p:nvPr>
            <p:ph type="sldNum" sz="quarter" idx="5"/>
          </p:nvPr>
        </p:nvSpPr>
        <p:spPr/>
        <p:txBody>
          <a:bodyPr/>
          <a:lstStyle/>
          <a:p>
            <a:fld id="{840DC88B-D9F2-3F4F-A61C-6B61B085246D}" type="slidenum">
              <a:rPr lang="en-US" smtClean="0"/>
              <a:t>50</a:t>
            </a:fld>
            <a:endParaRPr lang="en-US"/>
          </a:p>
        </p:txBody>
      </p:sp>
    </p:spTree>
    <p:extLst>
      <p:ext uri="{BB962C8B-B14F-4D97-AF65-F5344CB8AC3E}">
        <p14:creationId xmlns:p14="http://schemas.microsoft.com/office/powerpoint/2010/main" val="42386909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Imagine that John exercises 10 minutes per day, while </a:t>
            </a:r>
            <a:r>
              <a:rPr lang="en-US" dirty="0" err="1"/>
              <a:t>stacy</a:t>
            </a:r>
            <a:r>
              <a:rPr lang="en-US" dirty="0"/>
              <a:t> does 30 </a:t>
            </a:r>
            <a:r>
              <a:rPr lang="en-US" dirty="0" err="1"/>
              <a:t>miuntes</a:t>
            </a:r>
            <a:r>
              <a:rPr lang="en-US" dirty="0"/>
              <a:t> per day.</a:t>
            </a:r>
          </a:p>
        </p:txBody>
      </p:sp>
      <p:sp>
        <p:nvSpPr>
          <p:cNvPr id="4" name="Slide Number Placeholder 3"/>
          <p:cNvSpPr>
            <a:spLocks noGrp="1"/>
          </p:cNvSpPr>
          <p:nvPr>
            <p:ph type="sldNum" sz="quarter" idx="5"/>
          </p:nvPr>
        </p:nvSpPr>
        <p:spPr/>
        <p:txBody>
          <a:bodyPr/>
          <a:lstStyle/>
          <a:p>
            <a:fld id="{840DC88B-D9F2-3F4F-A61C-6B61B085246D}" type="slidenum">
              <a:rPr lang="en-US" smtClean="0"/>
              <a:t>51</a:t>
            </a:fld>
            <a:endParaRPr lang="en-US"/>
          </a:p>
        </p:txBody>
      </p:sp>
    </p:spTree>
    <p:extLst>
      <p:ext uri="{BB962C8B-B14F-4D97-AF65-F5344CB8AC3E}">
        <p14:creationId xmlns:p14="http://schemas.microsoft.com/office/powerpoint/2010/main" val="199841632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 a moment to see this item and choose a response option. How did you come up with an answer? </a:t>
            </a:r>
          </a:p>
        </p:txBody>
      </p:sp>
      <p:sp>
        <p:nvSpPr>
          <p:cNvPr id="4" name="Slide Number Placeholder 3"/>
          <p:cNvSpPr>
            <a:spLocks noGrp="1"/>
          </p:cNvSpPr>
          <p:nvPr>
            <p:ph type="sldNum" sz="quarter" idx="5"/>
          </p:nvPr>
        </p:nvSpPr>
        <p:spPr/>
        <p:txBody>
          <a:bodyPr/>
          <a:lstStyle/>
          <a:p>
            <a:fld id="{840DC88B-D9F2-3F4F-A61C-6B61B085246D}" type="slidenum">
              <a:rPr lang="en-US" smtClean="0"/>
              <a:t>52</a:t>
            </a:fld>
            <a:endParaRPr lang="en-US"/>
          </a:p>
        </p:txBody>
      </p:sp>
    </p:spTree>
    <p:extLst>
      <p:ext uri="{BB962C8B-B14F-4D97-AF65-F5344CB8AC3E}">
        <p14:creationId xmlns:p14="http://schemas.microsoft.com/office/powerpoint/2010/main" val="315141686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Take a moment to see this item and choose a response option. How did you come up with an answer? </a:t>
            </a:r>
          </a:p>
        </p:txBody>
      </p:sp>
      <p:sp>
        <p:nvSpPr>
          <p:cNvPr id="4" name="Slide Number Placeholder 3"/>
          <p:cNvSpPr>
            <a:spLocks noGrp="1"/>
          </p:cNvSpPr>
          <p:nvPr>
            <p:ph type="sldNum" sz="quarter" idx="5"/>
          </p:nvPr>
        </p:nvSpPr>
        <p:spPr/>
        <p:txBody>
          <a:bodyPr/>
          <a:lstStyle/>
          <a:p>
            <a:fld id="{840DC88B-D9F2-3F4F-A61C-6B61B085246D}" type="slidenum">
              <a:rPr lang="en-US" smtClean="0"/>
              <a:t>53</a:t>
            </a:fld>
            <a:endParaRPr lang="en-US"/>
          </a:p>
        </p:txBody>
      </p:sp>
    </p:spTree>
    <p:extLst>
      <p:ext uri="{BB962C8B-B14F-4D97-AF65-F5344CB8AC3E}">
        <p14:creationId xmlns:p14="http://schemas.microsoft.com/office/powerpoint/2010/main" val="3440351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manipulate the amount of time that friends and role models exercise. From our previous data, we can choose an amount of time that is 1 SD above or below what the </a:t>
            </a:r>
            <a:r>
              <a:rPr lang="en-US" dirty="0" err="1"/>
              <a:t>particicpant</a:t>
            </a:r>
            <a:r>
              <a:rPr lang="en-US" dirty="0"/>
              <a:t> </a:t>
            </a:r>
            <a:r>
              <a:rPr lang="en-US" dirty="0" err="1"/>
              <a:t>seleted</a:t>
            </a:r>
            <a:r>
              <a:rPr lang="en-US" dirty="0"/>
              <a:t>.	</a:t>
            </a:r>
          </a:p>
        </p:txBody>
      </p:sp>
      <p:sp>
        <p:nvSpPr>
          <p:cNvPr id="4" name="Slide Number Placeholder 3"/>
          <p:cNvSpPr>
            <a:spLocks noGrp="1"/>
          </p:cNvSpPr>
          <p:nvPr>
            <p:ph type="sldNum" sz="quarter" idx="5"/>
          </p:nvPr>
        </p:nvSpPr>
        <p:spPr/>
        <p:txBody>
          <a:bodyPr/>
          <a:lstStyle/>
          <a:p>
            <a:fld id="{156E528D-9DB7-854D-90DF-B6AC42D61051}" type="slidenum">
              <a:rPr lang="en-US" smtClean="0"/>
              <a:t>54</a:t>
            </a:fld>
            <a:endParaRPr lang="en-US"/>
          </a:p>
        </p:txBody>
      </p:sp>
    </p:spTree>
    <p:extLst>
      <p:ext uri="{BB962C8B-B14F-4D97-AF65-F5344CB8AC3E}">
        <p14:creationId xmlns:p14="http://schemas.microsoft.com/office/powerpoint/2010/main" val="64388908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particularly interesting memory, might be of how this student compares to other students in her grade. In this case, all of her classmates are usually very hard-working, and in comparison, she might consider herself to be</a:t>
            </a:r>
          </a:p>
        </p:txBody>
      </p:sp>
      <p:sp>
        <p:nvSpPr>
          <p:cNvPr id="4" name="Slide Number Placeholder 3"/>
          <p:cNvSpPr>
            <a:spLocks noGrp="1"/>
          </p:cNvSpPr>
          <p:nvPr>
            <p:ph type="sldNum" sz="quarter" idx="5"/>
          </p:nvPr>
        </p:nvSpPr>
        <p:spPr/>
        <p:txBody>
          <a:bodyPr/>
          <a:lstStyle/>
          <a:p>
            <a:fld id="{840DC88B-D9F2-3F4F-A61C-6B61B085246D}" type="slidenum">
              <a:rPr lang="en-US" smtClean="0"/>
              <a:t>4</a:t>
            </a:fld>
            <a:endParaRPr lang="en-US"/>
          </a:p>
        </p:txBody>
      </p:sp>
    </p:spTree>
    <p:extLst>
      <p:ext uri="{BB962C8B-B14F-4D97-AF65-F5344CB8AC3E}">
        <p14:creationId xmlns:p14="http://schemas.microsoft.com/office/powerpoint/2010/main" val="26618761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ask the </a:t>
            </a:r>
            <a:r>
              <a:rPr lang="en-US" dirty="0" err="1"/>
              <a:t>participatn</a:t>
            </a:r>
            <a:r>
              <a:rPr lang="en-US" dirty="0"/>
              <a:t> to keep that information in mind</a:t>
            </a:r>
          </a:p>
        </p:txBody>
      </p:sp>
      <p:sp>
        <p:nvSpPr>
          <p:cNvPr id="4" name="Slide Number Placeholder 3"/>
          <p:cNvSpPr>
            <a:spLocks noGrp="1"/>
          </p:cNvSpPr>
          <p:nvPr>
            <p:ph type="sldNum" sz="quarter" idx="5"/>
          </p:nvPr>
        </p:nvSpPr>
        <p:spPr/>
        <p:txBody>
          <a:bodyPr/>
          <a:lstStyle/>
          <a:p>
            <a:fld id="{840DC88B-D9F2-3F4F-A61C-6B61B085246D}" type="slidenum">
              <a:rPr lang="en-US" smtClean="0"/>
              <a:t>55</a:t>
            </a:fld>
            <a:endParaRPr lang="en-US"/>
          </a:p>
        </p:txBody>
      </p:sp>
    </p:spTree>
    <p:extLst>
      <p:ext uri="{BB962C8B-B14F-4D97-AF65-F5344CB8AC3E}">
        <p14:creationId xmlns:p14="http://schemas.microsoft.com/office/powerpoint/2010/main" val="171660180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report their standards</a:t>
            </a:r>
          </a:p>
        </p:txBody>
      </p:sp>
      <p:sp>
        <p:nvSpPr>
          <p:cNvPr id="4" name="Slide Number Placeholder 3"/>
          <p:cNvSpPr>
            <a:spLocks noGrp="1"/>
          </p:cNvSpPr>
          <p:nvPr>
            <p:ph type="sldNum" sz="quarter" idx="5"/>
          </p:nvPr>
        </p:nvSpPr>
        <p:spPr/>
        <p:txBody>
          <a:bodyPr/>
          <a:lstStyle/>
          <a:p>
            <a:fld id="{840DC88B-D9F2-3F4F-A61C-6B61B085246D}" type="slidenum">
              <a:rPr lang="en-US" smtClean="0"/>
              <a:t>56</a:t>
            </a:fld>
            <a:endParaRPr lang="en-US"/>
          </a:p>
        </p:txBody>
      </p:sp>
    </p:spTree>
    <p:extLst>
      <p:ext uri="{BB962C8B-B14F-4D97-AF65-F5344CB8AC3E}">
        <p14:creationId xmlns:p14="http://schemas.microsoft.com/office/powerpoint/2010/main" val="225464466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self-report their self control.</a:t>
            </a:r>
          </a:p>
        </p:txBody>
      </p:sp>
      <p:sp>
        <p:nvSpPr>
          <p:cNvPr id="4" name="Slide Number Placeholder 3"/>
          <p:cNvSpPr>
            <a:spLocks noGrp="1"/>
          </p:cNvSpPr>
          <p:nvPr>
            <p:ph type="sldNum" sz="quarter" idx="5"/>
          </p:nvPr>
        </p:nvSpPr>
        <p:spPr/>
        <p:txBody>
          <a:bodyPr/>
          <a:lstStyle/>
          <a:p>
            <a:fld id="{840DC88B-D9F2-3F4F-A61C-6B61B085246D}" type="slidenum">
              <a:rPr lang="en-US" smtClean="0"/>
              <a:t>57</a:t>
            </a:fld>
            <a:endParaRPr lang="en-US"/>
          </a:p>
        </p:txBody>
      </p:sp>
    </p:spTree>
    <p:extLst>
      <p:ext uri="{BB962C8B-B14F-4D97-AF65-F5344CB8AC3E}">
        <p14:creationId xmlns:p14="http://schemas.microsoft.com/office/powerpoint/2010/main" val="192020057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6E528D-9DB7-854D-90DF-B6AC42D61051}" type="slidenum">
              <a:rPr lang="en-US" smtClean="0"/>
              <a:t>58</a:t>
            </a:fld>
            <a:endParaRPr lang="en-US"/>
          </a:p>
        </p:txBody>
      </p:sp>
    </p:spTree>
    <p:extLst>
      <p:ext uri="{BB962C8B-B14F-4D97-AF65-F5344CB8AC3E}">
        <p14:creationId xmlns:p14="http://schemas.microsoft.com/office/powerpoint/2010/main" val="140013617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56E528D-9DB7-854D-90DF-B6AC42D61051}" type="slidenum">
              <a:rPr lang="en-US" smtClean="0"/>
              <a:t>59</a:t>
            </a:fld>
            <a:endParaRPr lang="en-US"/>
          </a:p>
        </p:txBody>
      </p:sp>
    </p:spTree>
    <p:extLst>
      <p:ext uri="{BB962C8B-B14F-4D97-AF65-F5344CB8AC3E}">
        <p14:creationId xmlns:p14="http://schemas.microsoft.com/office/powerpoint/2010/main" val="299857220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closing, role models matter more </a:t>
            </a:r>
            <a:r>
              <a:rPr lang="en-US" dirty="0" err="1"/>
              <a:t>tahn</a:t>
            </a:r>
            <a:r>
              <a:rPr lang="en-US" dirty="0"/>
              <a:t> friends for reference boas.</a:t>
            </a:r>
          </a:p>
        </p:txBody>
      </p:sp>
      <p:sp>
        <p:nvSpPr>
          <p:cNvPr id="4" name="Slide Number Placeholder 3"/>
          <p:cNvSpPr>
            <a:spLocks noGrp="1"/>
          </p:cNvSpPr>
          <p:nvPr>
            <p:ph type="sldNum" sz="quarter" idx="5"/>
          </p:nvPr>
        </p:nvSpPr>
        <p:spPr/>
        <p:txBody>
          <a:bodyPr/>
          <a:lstStyle/>
          <a:p>
            <a:fld id="{840DC88B-D9F2-3F4F-A61C-6B61B085246D}" type="slidenum">
              <a:rPr lang="en-US" smtClean="0"/>
              <a:t>60</a:t>
            </a:fld>
            <a:endParaRPr lang="en-US"/>
          </a:p>
        </p:txBody>
      </p:sp>
    </p:spTree>
    <p:extLst>
      <p:ext uri="{BB962C8B-B14F-4D97-AF65-F5344CB8AC3E}">
        <p14:creationId xmlns:p14="http://schemas.microsoft.com/office/powerpoint/2010/main" val="55260363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56E528D-9DB7-854D-90DF-B6AC42D61051}" type="slidenum">
              <a:rPr lang="en-US" smtClean="0"/>
              <a:t>62</a:t>
            </a:fld>
            <a:endParaRPr lang="en-US"/>
          </a:p>
        </p:txBody>
      </p:sp>
    </p:spTree>
    <p:extLst>
      <p:ext uri="{BB962C8B-B14F-4D97-AF65-F5344CB8AC3E}">
        <p14:creationId xmlns:p14="http://schemas.microsoft.com/office/powerpoint/2010/main" val="11822641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Only sort of a hard worker.</a:t>
            </a:r>
          </a:p>
        </p:txBody>
      </p:sp>
      <p:sp>
        <p:nvSpPr>
          <p:cNvPr id="4" name="Slide Number Placeholder 3"/>
          <p:cNvSpPr>
            <a:spLocks noGrp="1"/>
          </p:cNvSpPr>
          <p:nvPr>
            <p:ph type="sldNum" sz="quarter" idx="5"/>
          </p:nvPr>
        </p:nvSpPr>
        <p:spPr/>
        <p:txBody>
          <a:bodyPr/>
          <a:lstStyle/>
          <a:p>
            <a:fld id="{840DC88B-D9F2-3F4F-A61C-6B61B085246D}" type="slidenum">
              <a:rPr lang="en-US" smtClean="0"/>
              <a:t>5</a:t>
            </a:fld>
            <a:endParaRPr lang="en-US"/>
          </a:p>
        </p:txBody>
      </p:sp>
    </p:spTree>
    <p:extLst>
      <p:ext uri="{BB962C8B-B14F-4D97-AF65-F5344CB8AC3E}">
        <p14:creationId xmlns:p14="http://schemas.microsoft.com/office/powerpoint/2010/main" val="11073274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consider the case on the right. Comparatively speaking, the student now seems like much more of a </a:t>
            </a:r>
            <a:r>
              <a:rPr lang="en-US" dirty="0" err="1"/>
              <a:t>hardworker</a:t>
            </a:r>
            <a:r>
              <a:rPr lang="en-US" dirty="0"/>
              <a:t>.</a:t>
            </a:r>
          </a:p>
        </p:txBody>
      </p:sp>
      <p:sp>
        <p:nvSpPr>
          <p:cNvPr id="4" name="Slide Number Placeholder 3"/>
          <p:cNvSpPr>
            <a:spLocks noGrp="1"/>
          </p:cNvSpPr>
          <p:nvPr>
            <p:ph type="sldNum" sz="quarter" idx="5"/>
          </p:nvPr>
        </p:nvSpPr>
        <p:spPr/>
        <p:txBody>
          <a:bodyPr/>
          <a:lstStyle/>
          <a:p>
            <a:fld id="{840DC88B-D9F2-3F4F-A61C-6B61B085246D}" type="slidenum">
              <a:rPr lang="en-US" smtClean="0"/>
              <a:t>6</a:t>
            </a:fld>
            <a:endParaRPr lang="en-US"/>
          </a:p>
        </p:txBody>
      </p:sp>
    </p:spTree>
    <p:extLst>
      <p:ext uri="{BB962C8B-B14F-4D97-AF65-F5344CB8AC3E}">
        <p14:creationId xmlns:p14="http://schemas.microsoft.com/office/powerpoint/2010/main" val="19525962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And even if she is equally hardworking in the left and the right, she might now say she definitely is a hard worker.</a:t>
            </a:r>
          </a:p>
        </p:txBody>
      </p:sp>
      <p:sp>
        <p:nvSpPr>
          <p:cNvPr id="4" name="Slide Number Placeholder 3"/>
          <p:cNvSpPr>
            <a:spLocks noGrp="1"/>
          </p:cNvSpPr>
          <p:nvPr>
            <p:ph type="sldNum" sz="quarter" idx="5"/>
          </p:nvPr>
        </p:nvSpPr>
        <p:spPr/>
        <p:txBody>
          <a:bodyPr/>
          <a:lstStyle/>
          <a:p>
            <a:fld id="{840DC88B-D9F2-3F4F-A61C-6B61B085246D}" type="slidenum">
              <a:rPr lang="en-US" smtClean="0"/>
              <a:t>7</a:t>
            </a:fld>
            <a:endParaRPr lang="en-US"/>
          </a:p>
        </p:txBody>
      </p:sp>
    </p:spTree>
    <p:extLst>
      <p:ext uri="{BB962C8B-B14F-4D97-AF65-F5344CB8AC3E}">
        <p14:creationId xmlns:p14="http://schemas.microsoft.com/office/powerpoint/2010/main" val="25716443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same way in which visual perception is affected by the objects in the background</a:t>
            </a:r>
          </a:p>
        </p:txBody>
      </p:sp>
      <p:sp>
        <p:nvSpPr>
          <p:cNvPr id="4" name="Slide Number Placeholder 3"/>
          <p:cNvSpPr>
            <a:spLocks noGrp="1"/>
          </p:cNvSpPr>
          <p:nvPr>
            <p:ph type="sldNum" sz="quarter" idx="5"/>
          </p:nvPr>
        </p:nvSpPr>
        <p:spPr/>
        <p:txBody>
          <a:bodyPr/>
          <a:lstStyle/>
          <a:p>
            <a:fld id="{840DC88B-D9F2-3F4F-A61C-6B61B085246D}" type="slidenum">
              <a:rPr lang="en-US" smtClean="0"/>
              <a:t>8</a:t>
            </a:fld>
            <a:endParaRPr lang="en-US"/>
          </a:p>
        </p:txBody>
      </p:sp>
    </p:spTree>
    <p:extLst>
      <p:ext uri="{BB962C8B-B14F-4D97-AF65-F5344CB8AC3E}">
        <p14:creationId xmlns:p14="http://schemas.microsoft.com/office/powerpoint/2010/main" val="10902192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perceptions of ourselves will be affected by those around us, and the reference </a:t>
            </a:r>
            <a:r>
              <a:rPr lang="en-US" dirty="0" err="1"/>
              <a:t>poins</a:t>
            </a:r>
            <a:r>
              <a:rPr lang="en-US" dirty="0"/>
              <a:t>, or standards, they produce in our minds.</a:t>
            </a:r>
          </a:p>
          <a:p>
            <a:endParaRPr lang="en-US" dirty="0"/>
          </a:p>
          <a:p>
            <a:r>
              <a:rPr lang="en-US" dirty="0"/>
              <a:t>Reference bias is …</a:t>
            </a:r>
          </a:p>
          <a:p>
            <a:endParaRPr lang="en-US" dirty="0"/>
          </a:p>
          <a:p>
            <a:r>
              <a:rPr lang="en-US" dirty="0"/>
              <a:t>This means that two people with the same level of a trait may report differently if they do not share the same reference points.</a:t>
            </a:r>
          </a:p>
        </p:txBody>
      </p:sp>
      <p:sp>
        <p:nvSpPr>
          <p:cNvPr id="4" name="Slide Number Placeholder 3"/>
          <p:cNvSpPr>
            <a:spLocks noGrp="1"/>
          </p:cNvSpPr>
          <p:nvPr>
            <p:ph type="sldNum" sz="quarter" idx="5"/>
          </p:nvPr>
        </p:nvSpPr>
        <p:spPr/>
        <p:txBody>
          <a:bodyPr/>
          <a:lstStyle/>
          <a:p>
            <a:fld id="{840DC88B-D9F2-3F4F-A61C-6B61B085246D}" type="slidenum">
              <a:rPr lang="en-US" smtClean="0"/>
              <a:t>9</a:t>
            </a:fld>
            <a:endParaRPr lang="en-US"/>
          </a:p>
        </p:txBody>
      </p:sp>
    </p:spTree>
    <p:extLst>
      <p:ext uri="{BB962C8B-B14F-4D97-AF65-F5344CB8AC3E}">
        <p14:creationId xmlns:p14="http://schemas.microsoft.com/office/powerpoint/2010/main" val="975676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4EE7825-A466-B343-824F-4561BEFF46AE}" type="datetime1">
              <a:rPr lang="en-US" smtClean="0"/>
              <a:t>10/2/23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731768-43F7-7646-8F6F-831FF93FBEA7}" type="slidenum">
              <a:rPr lang="en-US" smtClean="0"/>
              <a:t>‹#›</a:t>
            </a:fld>
            <a:endParaRPr lang="en-US"/>
          </a:p>
        </p:txBody>
      </p:sp>
    </p:spTree>
    <p:extLst>
      <p:ext uri="{BB962C8B-B14F-4D97-AF65-F5344CB8AC3E}">
        <p14:creationId xmlns:p14="http://schemas.microsoft.com/office/powerpoint/2010/main" val="513695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09B3A70-D5BE-BD4E-A56D-92507A08702F}" type="datetime1">
              <a:rPr lang="en-US" smtClean="0"/>
              <a:t>10/2/23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731768-43F7-7646-8F6F-831FF93FBEA7}" type="slidenum">
              <a:rPr lang="en-US" smtClean="0"/>
              <a:t>‹#›</a:t>
            </a:fld>
            <a:endParaRPr lang="en-US"/>
          </a:p>
        </p:txBody>
      </p:sp>
    </p:spTree>
    <p:extLst>
      <p:ext uri="{BB962C8B-B14F-4D97-AF65-F5344CB8AC3E}">
        <p14:creationId xmlns:p14="http://schemas.microsoft.com/office/powerpoint/2010/main" val="28843196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726137-21BA-2242-85E7-97046E1A1F8D}" type="datetime1">
              <a:rPr lang="en-US" smtClean="0"/>
              <a:t>10/2/23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731768-43F7-7646-8F6F-831FF93FBEA7}" type="slidenum">
              <a:rPr lang="en-US" smtClean="0"/>
              <a:t>‹#›</a:t>
            </a:fld>
            <a:endParaRPr lang="en-US"/>
          </a:p>
        </p:txBody>
      </p:sp>
    </p:spTree>
    <p:extLst>
      <p:ext uri="{BB962C8B-B14F-4D97-AF65-F5344CB8AC3E}">
        <p14:creationId xmlns:p14="http://schemas.microsoft.com/office/powerpoint/2010/main" val="4235179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EDFC60A-35D6-F749-A005-AB2E1AE1A3DB}" type="datetime1">
              <a:rPr lang="en-US" smtClean="0"/>
              <a:t>10/2/23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731768-43F7-7646-8F6F-831FF93FBEA7}" type="slidenum">
              <a:rPr lang="en-US" smtClean="0"/>
              <a:t>‹#›</a:t>
            </a:fld>
            <a:endParaRPr lang="en-US"/>
          </a:p>
        </p:txBody>
      </p:sp>
    </p:spTree>
    <p:extLst>
      <p:ext uri="{BB962C8B-B14F-4D97-AF65-F5344CB8AC3E}">
        <p14:creationId xmlns:p14="http://schemas.microsoft.com/office/powerpoint/2010/main" val="17536629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5B1485F-B1BB-CF43-8AB8-9F99D2546827}" type="datetime1">
              <a:rPr lang="en-US" smtClean="0"/>
              <a:t>10/2/23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A731768-43F7-7646-8F6F-831FF93FBEA7}" type="slidenum">
              <a:rPr lang="en-US" smtClean="0"/>
              <a:t>‹#›</a:t>
            </a:fld>
            <a:endParaRPr lang="en-US"/>
          </a:p>
        </p:txBody>
      </p:sp>
    </p:spTree>
    <p:extLst>
      <p:ext uri="{BB962C8B-B14F-4D97-AF65-F5344CB8AC3E}">
        <p14:creationId xmlns:p14="http://schemas.microsoft.com/office/powerpoint/2010/main" val="38156867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0BF4055-7D48-1A44-8AB7-8643E348AE86}" type="datetime1">
              <a:rPr lang="en-US" smtClean="0"/>
              <a:t>10/2/23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731768-43F7-7646-8F6F-831FF93FBEA7}" type="slidenum">
              <a:rPr lang="en-US" smtClean="0"/>
              <a:t>‹#›</a:t>
            </a:fld>
            <a:endParaRPr lang="en-US"/>
          </a:p>
        </p:txBody>
      </p:sp>
    </p:spTree>
    <p:extLst>
      <p:ext uri="{BB962C8B-B14F-4D97-AF65-F5344CB8AC3E}">
        <p14:creationId xmlns:p14="http://schemas.microsoft.com/office/powerpoint/2010/main" val="2532139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A3183F0-BDBE-DC4C-B179-139B4563EE53}" type="datetime1">
              <a:rPr lang="en-US" smtClean="0"/>
              <a:t>10/2/23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A731768-43F7-7646-8F6F-831FF93FBEA7}" type="slidenum">
              <a:rPr lang="en-US" smtClean="0"/>
              <a:t>‹#›</a:t>
            </a:fld>
            <a:endParaRPr lang="en-US"/>
          </a:p>
        </p:txBody>
      </p:sp>
    </p:spTree>
    <p:extLst>
      <p:ext uri="{BB962C8B-B14F-4D97-AF65-F5344CB8AC3E}">
        <p14:creationId xmlns:p14="http://schemas.microsoft.com/office/powerpoint/2010/main" val="32414007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865D9D5-BD51-B747-AB56-D952FA642C94}" type="datetime1">
              <a:rPr lang="en-US" smtClean="0"/>
              <a:t>10/2/23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A731768-43F7-7646-8F6F-831FF93FBEA7}" type="slidenum">
              <a:rPr lang="en-US" smtClean="0"/>
              <a:t>‹#›</a:t>
            </a:fld>
            <a:endParaRPr lang="en-US"/>
          </a:p>
        </p:txBody>
      </p:sp>
    </p:spTree>
    <p:extLst>
      <p:ext uri="{BB962C8B-B14F-4D97-AF65-F5344CB8AC3E}">
        <p14:creationId xmlns:p14="http://schemas.microsoft.com/office/powerpoint/2010/main" val="42358046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2997B68-0915-7545-8F2B-07DC953568BD}" type="datetime1">
              <a:rPr lang="en-US" smtClean="0"/>
              <a:t>10/2/23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A731768-43F7-7646-8F6F-831FF93FBEA7}" type="slidenum">
              <a:rPr lang="en-US" smtClean="0"/>
              <a:t>‹#›</a:t>
            </a:fld>
            <a:endParaRPr lang="en-US"/>
          </a:p>
        </p:txBody>
      </p:sp>
    </p:spTree>
    <p:extLst>
      <p:ext uri="{BB962C8B-B14F-4D97-AF65-F5344CB8AC3E}">
        <p14:creationId xmlns:p14="http://schemas.microsoft.com/office/powerpoint/2010/main" val="23175123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5E8E42F-DEC1-204B-8249-821DEB7C1239}" type="datetime1">
              <a:rPr lang="en-US" smtClean="0"/>
              <a:t>10/2/23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731768-43F7-7646-8F6F-831FF93FBEA7}" type="slidenum">
              <a:rPr lang="en-US" smtClean="0"/>
              <a:t>‹#›</a:t>
            </a:fld>
            <a:endParaRPr lang="en-US"/>
          </a:p>
        </p:txBody>
      </p:sp>
    </p:spTree>
    <p:extLst>
      <p:ext uri="{BB962C8B-B14F-4D97-AF65-F5344CB8AC3E}">
        <p14:creationId xmlns:p14="http://schemas.microsoft.com/office/powerpoint/2010/main" val="33256116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C35074C-1812-084E-ADC1-7BB081A53E4C}" type="datetime1">
              <a:rPr lang="en-US" smtClean="0"/>
              <a:t>10/2/23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A731768-43F7-7646-8F6F-831FF93FBEA7}" type="slidenum">
              <a:rPr lang="en-US" smtClean="0"/>
              <a:t>‹#›</a:t>
            </a:fld>
            <a:endParaRPr lang="en-US"/>
          </a:p>
        </p:txBody>
      </p:sp>
    </p:spTree>
    <p:extLst>
      <p:ext uri="{BB962C8B-B14F-4D97-AF65-F5344CB8AC3E}">
        <p14:creationId xmlns:p14="http://schemas.microsoft.com/office/powerpoint/2010/main" val="30642339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Helvetica" pitchFamily="2" charset="0"/>
              </a:defRPr>
            </a:lvl1pPr>
          </a:lstStyle>
          <a:p>
            <a:fld id="{1A58DDB5-23F3-F54D-A632-98DFE8A4BB64}" type="datetime1">
              <a:rPr lang="en-US" smtClean="0"/>
              <a:pPr/>
              <a:t>10/2/23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Helvetica" pitchFamily="2" charset="0"/>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Helvetica" pitchFamily="2" charset="0"/>
              </a:defRPr>
            </a:lvl1pPr>
          </a:lstStyle>
          <a:p>
            <a:fld id="{5A731768-43F7-7646-8F6F-831FF93FBEA7}" type="slidenum">
              <a:rPr lang="en-US" smtClean="0"/>
              <a:pPr/>
              <a:t>‹#›</a:t>
            </a:fld>
            <a:endParaRPr lang="en-US"/>
          </a:p>
        </p:txBody>
      </p:sp>
    </p:spTree>
    <p:extLst>
      <p:ext uri="{BB962C8B-B14F-4D97-AF65-F5344CB8AC3E}">
        <p14:creationId xmlns:p14="http://schemas.microsoft.com/office/powerpoint/2010/main" val="2408789333"/>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hf hdr="0" ftr="0" dt="0"/>
  <p:txStyles>
    <p:titleStyle>
      <a:lvl1pPr algn="ctr" defTabSz="914400" rtl="0" eaLnBrk="1" latinLnBrk="0" hangingPunct="1">
        <a:lnSpc>
          <a:spcPct val="90000"/>
        </a:lnSpc>
        <a:spcBef>
          <a:spcPct val="0"/>
        </a:spcBef>
        <a:buNone/>
        <a:defRPr sz="3200" b="1" kern="1200">
          <a:solidFill>
            <a:schemeClr val="tx1"/>
          </a:solidFill>
          <a:latin typeface="Helvetica" pitchFamily="2"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Helvetica" pitchFamily="2" charset="0"/>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Helvetica" pitchFamily="2"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Helvetica" pitchFamily="2"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Helvetica" pitchFamily="2"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Helvetica" pitchFamily="2"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4.xml"/><Relationship Id="rId1" Type="http://schemas.openxmlformats.org/officeDocument/2006/relationships/slideLayout" Target="../slideLayouts/slideLayout6.xml"/><Relationship Id="rId4" Type="http://schemas.openxmlformats.org/officeDocument/2006/relationships/image" Target="../media/image5.jpe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microsoft.com/office/2007/relationships/hdphoto" Target="../media/hdphoto1.wdp"/></Relationships>
</file>

<file path=ppt/slides/_rels/slide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6.xml"/><Relationship Id="rId1" Type="http://schemas.openxmlformats.org/officeDocument/2006/relationships/slideLayout" Target="../slideLayouts/slideLayout6.xml"/><Relationship Id="rId5" Type="http://schemas.openxmlformats.org/officeDocument/2006/relationships/image" Target="../media/image9.jpeg"/><Relationship Id="rId4" Type="http://schemas.openxmlformats.org/officeDocument/2006/relationships/image" Target="../media/image8.jpeg"/></Relationships>
</file>

<file path=ppt/slides/_rels/slide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7.xml"/><Relationship Id="rId1" Type="http://schemas.openxmlformats.org/officeDocument/2006/relationships/slideLayout" Target="../slideLayouts/slideLayout6.xml"/><Relationship Id="rId5" Type="http://schemas.openxmlformats.org/officeDocument/2006/relationships/image" Target="../media/image9.jpeg"/><Relationship Id="rId4" Type="http://schemas.openxmlformats.org/officeDocument/2006/relationships/image" Target="../media/image8.jpeg"/></Relationships>
</file>

<file path=ppt/slides/_rels/slide18.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png"/><Relationship Id="rId7" Type="http://schemas.openxmlformats.org/officeDocument/2006/relationships/image" Target="../media/image22.png"/><Relationship Id="rId2" Type="http://schemas.openxmlformats.org/officeDocument/2006/relationships/notesSlide" Target="../notesSlides/notesSlide30.xml"/><Relationship Id="rId1" Type="http://schemas.openxmlformats.org/officeDocument/2006/relationships/slideLayout" Target="../slideLayouts/slideLayout3.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6.xml"/><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5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7.xml"/><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5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8.xml"/><Relationship Id="rId1" Type="http://schemas.openxmlformats.org/officeDocument/2006/relationships/slideLayout" Target="../slideLayouts/slideLayout1.xml"/><Relationship Id="rId4" Type="http://schemas.openxmlformats.org/officeDocument/2006/relationships/image" Target="../media/image30.png"/></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8" Type="http://schemas.openxmlformats.org/officeDocument/2006/relationships/image" Target="../media/image36.tiff"/><Relationship Id="rId3" Type="http://schemas.openxmlformats.org/officeDocument/2006/relationships/image" Target="../media/image31.tiff"/><Relationship Id="rId7" Type="http://schemas.openxmlformats.org/officeDocument/2006/relationships/image" Target="../media/image35.tiff"/><Relationship Id="rId12" Type="http://schemas.openxmlformats.org/officeDocument/2006/relationships/image" Target="../media/image40.png"/><Relationship Id="rId2" Type="http://schemas.openxmlformats.org/officeDocument/2006/relationships/notesSlide" Target="../notesSlides/notesSlide46.xml"/><Relationship Id="rId1" Type="http://schemas.openxmlformats.org/officeDocument/2006/relationships/slideLayout" Target="../slideLayouts/slideLayout2.xml"/><Relationship Id="rId6" Type="http://schemas.openxmlformats.org/officeDocument/2006/relationships/image" Target="../media/image34.tiff"/><Relationship Id="rId11" Type="http://schemas.openxmlformats.org/officeDocument/2006/relationships/image" Target="../media/image39.jpeg"/><Relationship Id="rId5" Type="http://schemas.openxmlformats.org/officeDocument/2006/relationships/image" Target="../media/image33.tiff"/><Relationship Id="rId10" Type="http://schemas.openxmlformats.org/officeDocument/2006/relationships/image" Target="../media/image38.jpeg"/><Relationship Id="rId4" Type="http://schemas.openxmlformats.org/officeDocument/2006/relationships/image" Target="../media/image32.tiff"/><Relationship Id="rId9" Type="http://schemas.openxmlformats.org/officeDocument/2006/relationships/image" Target="../media/image37.jpe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20AFD-A7A7-F5C0-50EE-FDF7210D9700}"/>
              </a:ext>
            </a:extLst>
          </p:cNvPr>
          <p:cNvSpPr>
            <a:spLocks noGrp="1"/>
          </p:cNvSpPr>
          <p:nvPr>
            <p:ph type="ctrTitle"/>
          </p:nvPr>
        </p:nvSpPr>
        <p:spPr/>
        <p:txBody>
          <a:bodyPr>
            <a:normAutofit/>
          </a:bodyPr>
          <a:lstStyle/>
          <a:p>
            <a:r>
              <a:rPr lang="en-US" dirty="0"/>
              <a:t>Compared to Whom? </a:t>
            </a:r>
          </a:p>
        </p:txBody>
      </p:sp>
      <p:sp>
        <p:nvSpPr>
          <p:cNvPr id="6" name="Subtitle 5">
            <a:extLst>
              <a:ext uri="{FF2B5EF4-FFF2-40B4-BE49-F238E27FC236}">
                <a16:creationId xmlns:a16="http://schemas.microsoft.com/office/drawing/2014/main" id="{CB4CFB42-721D-C894-1CE1-07746BF68CC5}"/>
              </a:ext>
            </a:extLst>
          </p:cNvPr>
          <p:cNvSpPr>
            <a:spLocks noGrp="1"/>
          </p:cNvSpPr>
          <p:nvPr>
            <p:ph type="subTitle" idx="1"/>
          </p:nvPr>
        </p:nvSpPr>
        <p:spPr/>
        <p:txBody>
          <a:bodyPr>
            <a:normAutofit/>
          </a:bodyPr>
          <a:lstStyle/>
          <a:p>
            <a:r>
              <a:rPr lang="en-US" sz="3200" dirty="0">
                <a:solidFill>
                  <a:schemeClr val="tx1">
                    <a:lumMod val="50000"/>
                    <a:lumOff val="50000"/>
                  </a:schemeClr>
                </a:solidFill>
              </a:rPr>
              <a:t>Reference bias is driven by role models</a:t>
            </a:r>
          </a:p>
        </p:txBody>
      </p:sp>
    </p:spTree>
    <p:extLst>
      <p:ext uri="{BB962C8B-B14F-4D97-AF65-F5344CB8AC3E}">
        <p14:creationId xmlns:p14="http://schemas.microsoft.com/office/powerpoint/2010/main" val="40162785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EE4AE3F-29B6-5941-BF90-368292E825CB}"/>
              </a:ext>
            </a:extLst>
          </p:cNvPr>
          <p:cNvSpPr/>
          <p:nvPr/>
        </p:nvSpPr>
        <p:spPr>
          <a:xfrm>
            <a:off x="342621" y="3139858"/>
            <a:ext cx="2008298" cy="8830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Helvetica" pitchFamily="2" charset="0"/>
              </a:rPr>
              <a:t>Comprehension</a:t>
            </a:r>
          </a:p>
        </p:txBody>
      </p:sp>
      <p:sp>
        <p:nvSpPr>
          <p:cNvPr id="7" name="Rectangle 6">
            <a:extLst>
              <a:ext uri="{FF2B5EF4-FFF2-40B4-BE49-F238E27FC236}">
                <a16:creationId xmlns:a16="http://schemas.microsoft.com/office/drawing/2014/main" id="{4C7FC59A-0E84-E741-86B0-A4F04A5D6B42}"/>
              </a:ext>
            </a:extLst>
          </p:cNvPr>
          <p:cNvSpPr/>
          <p:nvPr/>
        </p:nvSpPr>
        <p:spPr>
          <a:xfrm>
            <a:off x="2717236" y="3139858"/>
            <a:ext cx="2008298" cy="8830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Helvetica" pitchFamily="2" charset="0"/>
              </a:rPr>
              <a:t>Retrieval</a:t>
            </a:r>
          </a:p>
        </p:txBody>
      </p:sp>
      <p:cxnSp>
        <p:nvCxnSpPr>
          <p:cNvPr id="8" name="Straight Arrow Connector 7">
            <a:extLst>
              <a:ext uri="{FF2B5EF4-FFF2-40B4-BE49-F238E27FC236}">
                <a16:creationId xmlns:a16="http://schemas.microsoft.com/office/drawing/2014/main" id="{54CC8A38-FFDC-F345-9590-76A5E7C7B437}"/>
              </a:ext>
            </a:extLst>
          </p:cNvPr>
          <p:cNvCxnSpPr>
            <a:cxnSpLocks/>
            <a:stCxn id="6" idx="3"/>
            <a:endCxn id="7" idx="1"/>
          </p:cNvCxnSpPr>
          <p:nvPr/>
        </p:nvCxnSpPr>
        <p:spPr>
          <a:xfrm>
            <a:off x="2350919" y="3581400"/>
            <a:ext cx="36631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466DBF50-103C-EB43-8AE9-65545DDFB321}"/>
              </a:ext>
            </a:extLst>
          </p:cNvPr>
          <p:cNvCxnSpPr>
            <a:cxnSpLocks/>
            <a:stCxn id="7" idx="3"/>
            <a:endCxn id="16" idx="1"/>
          </p:cNvCxnSpPr>
          <p:nvPr/>
        </p:nvCxnSpPr>
        <p:spPr>
          <a:xfrm>
            <a:off x="4725534" y="3581400"/>
            <a:ext cx="36631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5" name="Rectangle 14">
            <a:extLst>
              <a:ext uri="{FF2B5EF4-FFF2-40B4-BE49-F238E27FC236}">
                <a16:creationId xmlns:a16="http://schemas.microsoft.com/office/drawing/2014/main" id="{94DE97D8-1718-CC4B-AC5D-C35998F30F7D}"/>
              </a:ext>
            </a:extLst>
          </p:cNvPr>
          <p:cNvSpPr/>
          <p:nvPr/>
        </p:nvSpPr>
        <p:spPr>
          <a:xfrm>
            <a:off x="9841081" y="3139858"/>
            <a:ext cx="2008298" cy="8830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Helvetica" pitchFamily="2" charset="0"/>
              </a:rPr>
              <a:t>Editing</a:t>
            </a:r>
          </a:p>
        </p:txBody>
      </p:sp>
      <p:sp>
        <p:nvSpPr>
          <p:cNvPr id="16" name="Rectangle 15">
            <a:extLst>
              <a:ext uri="{FF2B5EF4-FFF2-40B4-BE49-F238E27FC236}">
                <a16:creationId xmlns:a16="http://schemas.microsoft.com/office/drawing/2014/main" id="{61EE1F11-0D2C-9947-9023-C4E3C83B0734}"/>
              </a:ext>
            </a:extLst>
          </p:cNvPr>
          <p:cNvSpPr/>
          <p:nvPr/>
        </p:nvSpPr>
        <p:spPr>
          <a:xfrm>
            <a:off x="5091851" y="3139858"/>
            <a:ext cx="2008298" cy="8830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Helvetica" pitchFamily="2" charset="0"/>
              </a:rPr>
              <a:t>Judgment</a:t>
            </a:r>
          </a:p>
        </p:txBody>
      </p:sp>
      <p:sp>
        <p:nvSpPr>
          <p:cNvPr id="18" name="Rectangle 17">
            <a:extLst>
              <a:ext uri="{FF2B5EF4-FFF2-40B4-BE49-F238E27FC236}">
                <a16:creationId xmlns:a16="http://schemas.microsoft.com/office/drawing/2014/main" id="{CFC32A85-E18E-E243-8071-DC7F83B8585D}"/>
              </a:ext>
            </a:extLst>
          </p:cNvPr>
          <p:cNvSpPr/>
          <p:nvPr/>
        </p:nvSpPr>
        <p:spPr>
          <a:xfrm>
            <a:off x="7466466" y="3139858"/>
            <a:ext cx="2008298" cy="8830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Helvetica" pitchFamily="2" charset="0"/>
              </a:rPr>
              <a:t>Response</a:t>
            </a:r>
          </a:p>
        </p:txBody>
      </p:sp>
      <p:cxnSp>
        <p:nvCxnSpPr>
          <p:cNvPr id="21" name="Straight Arrow Connector 20">
            <a:extLst>
              <a:ext uri="{FF2B5EF4-FFF2-40B4-BE49-F238E27FC236}">
                <a16:creationId xmlns:a16="http://schemas.microsoft.com/office/drawing/2014/main" id="{045AFD02-40BD-B042-B9EB-FF9E69722671}"/>
              </a:ext>
            </a:extLst>
          </p:cNvPr>
          <p:cNvCxnSpPr>
            <a:cxnSpLocks/>
            <a:stCxn id="16" idx="3"/>
            <a:endCxn id="18" idx="1"/>
          </p:cNvCxnSpPr>
          <p:nvPr/>
        </p:nvCxnSpPr>
        <p:spPr>
          <a:xfrm>
            <a:off x="7100149" y="3581400"/>
            <a:ext cx="36631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3E88D847-E891-D242-B459-333C09CF7E83}"/>
              </a:ext>
            </a:extLst>
          </p:cNvPr>
          <p:cNvCxnSpPr>
            <a:cxnSpLocks/>
            <a:stCxn id="18" idx="3"/>
            <a:endCxn id="15" idx="1"/>
          </p:cNvCxnSpPr>
          <p:nvPr/>
        </p:nvCxnSpPr>
        <p:spPr>
          <a:xfrm>
            <a:off x="9474764" y="3581400"/>
            <a:ext cx="36631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6" name="Title 25">
            <a:extLst>
              <a:ext uri="{FF2B5EF4-FFF2-40B4-BE49-F238E27FC236}">
                <a16:creationId xmlns:a16="http://schemas.microsoft.com/office/drawing/2014/main" id="{EFE68D91-99EF-5349-9297-825EB619835C}"/>
              </a:ext>
            </a:extLst>
          </p:cNvPr>
          <p:cNvSpPr>
            <a:spLocks noGrp="1"/>
          </p:cNvSpPr>
          <p:nvPr>
            <p:ph type="title"/>
          </p:nvPr>
        </p:nvSpPr>
        <p:spPr/>
        <p:txBody>
          <a:bodyPr/>
          <a:lstStyle/>
          <a:p>
            <a:r>
              <a:rPr lang="en-US" dirty="0"/>
              <a:t>How do we answer questionnaires?</a:t>
            </a:r>
          </a:p>
        </p:txBody>
      </p:sp>
      <p:sp>
        <p:nvSpPr>
          <p:cNvPr id="28" name="TextBox 27">
            <a:extLst>
              <a:ext uri="{FF2B5EF4-FFF2-40B4-BE49-F238E27FC236}">
                <a16:creationId xmlns:a16="http://schemas.microsoft.com/office/drawing/2014/main" id="{32E3D8E5-18D0-0D40-9806-3952F269D201}"/>
              </a:ext>
            </a:extLst>
          </p:cNvPr>
          <p:cNvSpPr txBox="1"/>
          <p:nvPr/>
        </p:nvSpPr>
        <p:spPr>
          <a:xfrm>
            <a:off x="0" y="6519446"/>
            <a:ext cx="7211526" cy="338554"/>
          </a:xfrm>
          <a:prstGeom prst="rect">
            <a:avLst/>
          </a:prstGeom>
          <a:noFill/>
        </p:spPr>
        <p:txBody>
          <a:bodyPr wrap="none" rtlCol="0">
            <a:spAutoFit/>
          </a:bodyPr>
          <a:lstStyle/>
          <a:p>
            <a:r>
              <a:rPr lang="en-US" sz="1600" dirty="0">
                <a:solidFill>
                  <a:schemeClr val="tx1">
                    <a:lumMod val="50000"/>
                    <a:lumOff val="50000"/>
                  </a:schemeClr>
                </a:solidFill>
                <a:latin typeface="Helvetica" pitchFamily="2" charset="0"/>
              </a:rPr>
              <a:t>Duckworth &amp; Yeager (2015), Tourangeau et al., (2000), Schwarz et al., (2001)</a:t>
            </a:r>
          </a:p>
        </p:txBody>
      </p:sp>
      <p:sp>
        <p:nvSpPr>
          <p:cNvPr id="29" name="Slide Number Placeholder 28">
            <a:extLst>
              <a:ext uri="{FF2B5EF4-FFF2-40B4-BE49-F238E27FC236}">
                <a16:creationId xmlns:a16="http://schemas.microsoft.com/office/drawing/2014/main" id="{9C281279-328A-2541-9FEB-08FBEFDD16B7}"/>
              </a:ext>
            </a:extLst>
          </p:cNvPr>
          <p:cNvSpPr>
            <a:spLocks noGrp="1"/>
          </p:cNvSpPr>
          <p:nvPr>
            <p:ph type="sldNum" sz="quarter" idx="12"/>
          </p:nvPr>
        </p:nvSpPr>
        <p:spPr/>
        <p:txBody>
          <a:bodyPr/>
          <a:lstStyle/>
          <a:p>
            <a:fld id="{90930589-357C-2143-8130-A7B7A990D7CF}" type="slidenum">
              <a:rPr lang="en-US" smtClean="0"/>
              <a:t>10</a:t>
            </a:fld>
            <a:endParaRPr lang="en-US"/>
          </a:p>
        </p:txBody>
      </p:sp>
      <p:sp>
        <p:nvSpPr>
          <p:cNvPr id="14" name="Rectangle 13">
            <a:extLst>
              <a:ext uri="{FF2B5EF4-FFF2-40B4-BE49-F238E27FC236}">
                <a16:creationId xmlns:a16="http://schemas.microsoft.com/office/drawing/2014/main" id="{4B729702-B20E-BD43-A425-FFD9EF91E984}"/>
              </a:ext>
            </a:extLst>
          </p:cNvPr>
          <p:cNvSpPr/>
          <p:nvPr/>
        </p:nvSpPr>
        <p:spPr>
          <a:xfrm>
            <a:off x="342621" y="4086716"/>
            <a:ext cx="2008298" cy="8830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200" dirty="0">
                <a:solidFill>
                  <a:schemeClr val="tx1"/>
                </a:solidFill>
                <a:latin typeface="Helvetica" pitchFamily="2" charset="0"/>
              </a:rPr>
              <a:t>“What does it mean to ‘have a lot of self-control when it comes to exercise’?”</a:t>
            </a:r>
          </a:p>
        </p:txBody>
      </p:sp>
      <p:sp>
        <p:nvSpPr>
          <p:cNvPr id="17" name="Rectangle 16">
            <a:extLst>
              <a:ext uri="{FF2B5EF4-FFF2-40B4-BE49-F238E27FC236}">
                <a16:creationId xmlns:a16="http://schemas.microsoft.com/office/drawing/2014/main" id="{A537E9C4-175B-D64C-9D1C-22B1DBE34755}"/>
              </a:ext>
            </a:extLst>
          </p:cNvPr>
          <p:cNvSpPr/>
          <p:nvPr/>
        </p:nvSpPr>
        <p:spPr>
          <a:xfrm>
            <a:off x="2717236" y="4086716"/>
            <a:ext cx="2008298" cy="8830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200" dirty="0">
                <a:solidFill>
                  <a:schemeClr val="tx1"/>
                </a:solidFill>
                <a:latin typeface="Helvetica" pitchFamily="2" charset="0"/>
              </a:rPr>
              <a:t>“What are times when I have behaved like this or unlike this?”</a:t>
            </a:r>
          </a:p>
        </p:txBody>
      </p:sp>
      <p:sp>
        <p:nvSpPr>
          <p:cNvPr id="19" name="Rectangle 18">
            <a:extLst>
              <a:ext uri="{FF2B5EF4-FFF2-40B4-BE49-F238E27FC236}">
                <a16:creationId xmlns:a16="http://schemas.microsoft.com/office/drawing/2014/main" id="{87AD3765-2E15-D645-8C1C-5E6A9B0A118F}"/>
              </a:ext>
            </a:extLst>
          </p:cNvPr>
          <p:cNvSpPr/>
          <p:nvPr/>
        </p:nvSpPr>
        <p:spPr>
          <a:xfrm>
            <a:off x="9841081" y="4086716"/>
            <a:ext cx="2008298" cy="8830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200" dirty="0">
                <a:solidFill>
                  <a:schemeClr val="tx1"/>
                </a:solidFill>
                <a:latin typeface="Helvetica" pitchFamily="2" charset="0"/>
              </a:rPr>
              <a:t>“I don’t want to seem lazy, I better respond with </a:t>
            </a:r>
          </a:p>
          <a:p>
            <a:pPr algn="ctr"/>
            <a:r>
              <a:rPr lang="en-US" sz="1200" dirty="0">
                <a:solidFill>
                  <a:schemeClr val="tx1"/>
                </a:solidFill>
                <a:latin typeface="Helvetica" pitchFamily="2" charset="0"/>
              </a:rPr>
              <a:t>‘Very much like me’”</a:t>
            </a:r>
          </a:p>
        </p:txBody>
      </p:sp>
      <p:sp>
        <p:nvSpPr>
          <p:cNvPr id="20" name="Rectangle 19">
            <a:extLst>
              <a:ext uri="{FF2B5EF4-FFF2-40B4-BE49-F238E27FC236}">
                <a16:creationId xmlns:a16="http://schemas.microsoft.com/office/drawing/2014/main" id="{04701BFA-B1BF-024E-94EB-6DD90274C15D}"/>
              </a:ext>
            </a:extLst>
          </p:cNvPr>
          <p:cNvSpPr/>
          <p:nvPr/>
        </p:nvSpPr>
        <p:spPr>
          <a:xfrm>
            <a:off x="5091851" y="4086716"/>
            <a:ext cx="2008298" cy="8830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200" dirty="0">
                <a:solidFill>
                  <a:schemeClr val="tx1"/>
                </a:solidFill>
                <a:latin typeface="Helvetica" pitchFamily="2" charset="0"/>
              </a:rPr>
              <a:t>“What do these memories mean? </a:t>
            </a:r>
          </a:p>
          <a:p>
            <a:pPr algn="ctr"/>
            <a:r>
              <a:rPr lang="en-US" sz="1200" dirty="0">
                <a:solidFill>
                  <a:schemeClr val="tx1"/>
                </a:solidFill>
                <a:latin typeface="Helvetica" pitchFamily="2" charset="0"/>
              </a:rPr>
              <a:t>Putting them all together, do I have self-control for exercise?”</a:t>
            </a:r>
          </a:p>
        </p:txBody>
      </p:sp>
      <p:sp>
        <p:nvSpPr>
          <p:cNvPr id="22" name="Rectangle 21">
            <a:extLst>
              <a:ext uri="{FF2B5EF4-FFF2-40B4-BE49-F238E27FC236}">
                <a16:creationId xmlns:a16="http://schemas.microsoft.com/office/drawing/2014/main" id="{0FE6874A-D225-144D-AC14-D2072960AF0E}"/>
              </a:ext>
            </a:extLst>
          </p:cNvPr>
          <p:cNvSpPr/>
          <p:nvPr/>
        </p:nvSpPr>
        <p:spPr>
          <a:xfrm>
            <a:off x="7466466" y="4086716"/>
            <a:ext cx="2008298" cy="8830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200" dirty="0">
                <a:solidFill>
                  <a:schemeClr val="tx1"/>
                </a:solidFill>
                <a:latin typeface="Helvetica" pitchFamily="2" charset="0"/>
              </a:rPr>
              <a:t>“I should respond with ‘Somewhat like me’”</a:t>
            </a:r>
          </a:p>
        </p:txBody>
      </p:sp>
      <p:sp>
        <p:nvSpPr>
          <p:cNvPr id="2" name="TextBox 1">
            <a:extLst>
              <a:ext uri="{FF2B5EF4-FFF2-40B4-BE49-F238E27FC236}">
                <a16:creationId xmlns:a16="http://schemas.microsoft.com/office/drawing/2014/main" id="{50611D88-C7CC-9C42-A669-B9D08343861D}"/>
              </a:ext>
            </a:extLst>
          </p:cNvPr>
          <p:cNvSpPr txBox="1"/>
          <p:nvPr/>
        </p:nvSpPr>
        <p:spPr>
          <a:xfrm>
            <a:off x="342621" y="2832081"/>
            <a:ext cx="4605748" cy="307777"/>
          </a:xfrm>
          <a:prstGeom prst="rect">
            <a:avLst/>
          </a:prstGeom>
          <a:noFill/>
        </p:spPr>
        <p:txBody>
          <a:bodyPr wrap="none" rtlCol="0">
            <a:spAutoFit/>
          </a:bodyPr>
          <a:lstStyle/>
          <a:p>
            <a:pPr algn="l"/>
            <a:r>
              <a:rPr lang="en-US" sz="1400" b="1" i="1" dirty="0">
                <a:latin typeface="Helvetica" pitchFamily="2" charset="0"/>
              </a:rPr>
              <a:t>I have a lot of self control when it comes to exercise</a:t>
            </a:r>
          </a:p>
        </p:txBody>
      </p:sp>
    </p:spTree>
    <p:extLst>
      <p:ext uri="{BB962C8B-B14F-4D97-AF65-F5344CB8AC3E}">
        <p14:creationId xmlns:p14="http://schemas.microsoft.com/office/powerpoint/2010/main" val="1356550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1"/>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8"/>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2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5"/>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5" grpId="0" animBg="1"/>
      <p:bldP spid="16" grpId="0" animBg="1"/>
      <p:bldP spid="18" grpId="0" animBg="1"/>
      <p:bldP spid="14" grpId="0"/>
      <p:bldP spid="17" grpId="0"/>
      <p:bldP spid="19" grpId="0"/>
      <p:bldP spid="20" grpId="0"/>
      <p:bldP spid="2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EE4AE3F-29B6-5941-BF90-368292E825CB}"/>
              </a:ext>
            </a:extLst>
          </p:cNvPr>
          <p:cNvSpPr/>
          <p:nvPr/>
        </p:nvSpPr>
        <p:spPr>
          <a:xfrm>
            <a:off x="342621" y="3139858"/>
            <a:ext cx="2008298" cy="8830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Helvetica" pitchFamily="2" charset="0"/>
              </a:rPr>
              <a:t>Comprehension</a:t>
            </a:r>
          </a:p>
        </p:txBody>
      </p:sp>
      <p:sp>
        <p:nvSpPr>
          <p:cNvPr id="7" name="Rectangle 6">
            <a:extLst>
              <a:ext uri="{FF2B5EF4-FFF2-40B4-BE49-F238E27FC236}">
                <a16:creationId xmlns:a16="http://schemas.microsoft.com/office/drawing/2014/main" id="{4C7FC59A-0E84-E741-86B0-A4F04A5D6B42}"/>
              </a:ext>
            </a:extLst>
          </p:cNvPr>
          <p:cNvSpPr/>
          <p:nvPr/>
        </p:nvSpPr>
        <p:spPr>
          <a:xfrm>
            <a:off x="2717236" y="3139858"/>
            <a:ext cx="2008298" cy="8830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Helvetica" pitchFamily="2" charset="0"/>
              </a:rPr>
              <a:t>Retrieval</a:t>
            </a:r>
          </a:p>
        </p:txBody>
      </p:sp>
      <p:cxnSp>
        <p:nvCxnSpPr>
          <p:cNvPr id="8" name="Straight Arrow Connector 7">
            <a:extLst>
              <a:ext uri="{FF2B5EF4-FFF2-40B4-BE49-F238E27FC236}">
                <a16:creationId xmlns:a16="http://schemas.microsoft.com/office/drawing/2014/main" id="{54CC8A38-FFDC-F345-9590-76A5E7C7B437}"/>
              </a:ext>
            </a:extLst>
          </p:cNvPr>
          <p:cNvCxnSpPr>
            <a:cxnSpLocks/>
            <a:stCxn id="6" idx="3"/>
            <a:endCxn id="7" idx="1"/>
          </p:cNvCxnSpPr>
          <p:nvPr/>
        </p:nvCxnSpPr>
        <p:spPr>
          <a:xfrm>
            <a:off x="2350919" y="3581400"/>
            <a:ext cx="36631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466DBF50-103C-EB43-8AE9-65545DDFB321}"/>
              </a:ext>
            </a:extLst>
          </p:cNvPr>
          <p:cNvCxnSpPr>
            <a:cxnSpLocks/>
            <a:stCxn id="7" idx="3"/>
            <a:endCxn id="16" idx="1"/>
          </p:cNvCxnSpPr>
          <p:nvPr/>
        </p:nvCxnSpPr>
        <p:spPr>
          <a:xfrm>
            <a:off x="4725534" y="3581400"/>
            <a:ext cx="36631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5" name="Rectangle 14">
            <a:extLst>
              <a:ext uri="{FF2B5EF4-FFF2-40B4-BE49-F238E27FC236}">
                <a16:creationId xmlns:a16="http://schemas.microsoft.com/office/drawing/2014/main" id="{94DE97D8-1718-CC4B-AC5D-C35998F30F7D}"/>
              </a:ext>
            </a:extLst>
          </p:cNvPr>
          <p:cNvSpPr/>
          <p:nvPr/>
        </p:nvSpPr>
        <p:spPr>
          <a:xfrm>
            <a:off x="9841081" y="3139858"/>
            <a:ext cx="2008298" cy="8830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Helvetica" pitchFamily="2" charset="0"/>
              </a:rPr>
              <a:t>Editing</a:t>
            </a:r>
          </a:p>
        </p:txBody>
      </p:sp>
      <p:sp>
        <p:nvSpPr>
          <p:cNvPr id="16" name="Rectangle 15">
            <a:extLst>
              <a:ext uri="{FF2B5EF4-FFF2-40B4-BE49-F238E27FC236}">
                <a16:creationId xmlns:a16="http://schemas.microsoft.com/office/drawing/2014/main" id="{61EE1F11-0D2C-9947-9023-C4E3C83B0734}"/>
              </a:ext>
            </a:extLst>
          </p:cNvPr>
          <p:cNvSpPr/>
          <p:nvPr/>
        </p:nvSpPr>
        <p:spPr>
          <a:xfrm>
            <a:off x="5091851" y="3139858"/>
            <a:ext cx="2008298" cy="8830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Helvetica" pitchFamily="2" charset="0"/>
              </a:rPr>
              <a:t>Judgment</a:t>
            </a:r>
          </a:p>
        </p:txBody>
      </p:sp>
      <p:sp>
        <p:nvSpPr>
          <p:cNvPr id="18" name="Rectangle 17">
            <a:extLst>
              <a:ext uri="{FF2B5EF4-FFF2-40B4-BE49-F238E27FC236}">
                <a16:creationId xmlns:a16="http://schemas.microsoft.com/office/drawing/2014/main" id="{CFC32A85-E18E-E243-8071-DC7F83B8585D}"/>
              </a:ext>
            </a:extLst>
          </p:cNvPr>
          <p:cNvSpPr/>
          <p:nvPr/>
        </p:nvSpPr>
        <p:spPr>
          <a:xfrm>
            <a:off x="7466466" y="3139858"/>
            <a:ext cx="2008298" cy="883084"/>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Helvetica" pitchFamily="2" charset="0"/>
              </a:rPr>
              <a:t>Response</a:t>
            </a:r>
          </a:p>
        </p:txBody>
      </p:sp>
      <p:cxnSp>
        <p:nvCxnSpPr>
          <p:cNvPr id="21" name="Straight Arrow Connector 20">
            <a:extLst>
              <a:ext uri="{FF2B5EF4-FFF2-40B4-BE49-F238E27FC236}">
                <a16:creationId xmlns:a16="http://schemas.microsoft.com/office/drawing/2014/main" id="{045AFD02-40BD-B042-B9EB-FF9E69722671}"/>
              </a:ext>
            </a:extLst>
          </p:cNvPr>
          <p:cNvCxnSpPr>
            <a:cxnSpLocks/>
            <a:stCxn id="16" idx="3"/>
            <a:endCxn id="18" idx="1"/>
          </p:cNvCxnSpPr>
          <p:nvPr/>
        </p:nvCxnSpPr>
        <p:spPr>
          <a:xfrm>
            <a:off x="7100149" y="3581400"/>
            <a:ext cx="36631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3E88D847-E891-D242-B459-333C09CF7E83}"/>
              </a:ext>
            </a:extLst>
          </p:cNvPr>
          <p:cNvCxnSpPr>
            <a:cxnSpLocks/>
            <a:stCxn id="18" idx="3"/>
            <a:endCxn id="15" idx="1"/>
          </p:cNvCxnSpPr>
          <p:nvPr/>
        </p:nvCxnSpPr>
        <p:spPr>
          <a:xfrm>
            <a:off x="9474764" y="3581400"/>
            <a:ext cx="366317"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6" name="Title 25">
            <a:extLst>
              <a:ext uri="{FF2B5EF4-FFF2-40B4-BE49-F238E27FC236}">
                <a16:creationId xmlns:a16="http://schemas.microsoft.com/office/drawing/2014/main" id="{EFE68D91-99EF-5349-9297-825EB619835C}"/>
              </a:ext>
            </a:extLst>
          </p:cNvPr>
          <p:cNvSpPr>
            <a:spLocks noGrp="1"/>
          </p:cNvSpPr>
          <p:nvPr>
            <p:ph type="title"/>
          </p:nvPr>
        </p:nvSpPr>
        <p:spPr/>
        <p:txBody>
          <a:bodyPr/>
          <a:lstStyle/>
          <a:p>
            <a:r>
              <a:rPr lang="en-US" dirty="0"/>
              <a:t>How do we answer questionnaires?</a:t>
            </a:r>
          </a:p>
        </p:txBody>
      </p:sp>
      <p:sp>
        <p:nvSpPr>
          <p:cNvPr id="28" name="TextBox 27">
            <a:extLst>
              <a:ext uri="{FF2B5EF4-FFF2-40B4-BE49-F238E27FC236}">
                <a16:creationId xmlns:a16="http://schemas.microsoft.com/office/drawing/2014/main" id="{32E3D8E5-18D0-0D40-9806-3952F269D201}"/>
              </a:ext>
            </a:extLst>
          </p:cNvPr>
          <p:cNvSpPr txBox="1"/>
          <p:nvPr/>
        </p:nvSpPr>
        <p:spPr>
          <a:xfrm>
            <a:off x="0" y="6519446"/>
            <a:ext cx="5684569" cy="338554"/>
          </a:xfrm>
          <a:prstGeom prst="rect">
            <a:avLst/>
          </a:prstGeom>
          <a:noFill/>
        </p:spPr>
        <p:txBody>
          <a:bodyPr wrap="none" rtlCol="0">
            <a:spAutoFit/>
          </a:bodyPr>
          <a:lstStyle/>
          <a:p>
            <a:r>
              <a:rPr lang="en-US" sz="1600" dirty="0" err="1">
                <a:solidFill>
                  <a:schemeClr val="tx1">
                    <a:lumMod val="50000"/>
                    <a:lumOff val="50000"/>
                  </a:schemeClr>
                </a:solidFill>
                <a:latin typeface="Helvetica" pitchFamily="2" charset="0"/>
              </a:rPr>
              <a:t>Morina</a:t>
            </a:r>
            <a:r>
              <a:rPr lang="en-US" sz="1600" dirty="0">
                <a:solidFill>
                  <a:schemeClr val="tx1">
                    <a:lumMod val="50000"/>
                    <a:lumOff val="50000"/>
                  </a:schemeClr>
                </a:solidFill>
                <a:latin typeface="Helvetica" pitchFamily="2" charset="0"/>
              </a:rPr>
              <a:t> (2021), </a:t>
            </a:r>
            <a:r>
              <a:rPr lang="en-US" sz="1600" dirty="0" err="1">
                <a:solidFill>
                  <a:schemeClr val="tx1">
                    <a:lumMod val="50000"/>
                    <a:lumOff val="50000"/>
                  </a:schemeClr>
                </a:solidFill>
                <a:latin typeface="Helvetica" pitchFamily="2" charset="0"/>
              </a:rPr>
              <a:t>Mussweiler</a:t>
            </a:r>
            <a:r>
              <a:rPr lang="en-US" sz="1600" dirty="0">
                <a:solidFill>
                  <a:schemeClr val="tx1">
                    <a:lumMod val="50000"/>
                    <a:lumOff val="50000"/>
                  </a:schemeClr>
                </a:solidFill>
                <a:latin typeface="Helvetica" pitchFamily="2" charset="0"/>
              </a:rPr>
              <a:t> et al., (2003), </a:t>
            </a:r>
            <a:r>
              <a:rPr lang="en-US" sz="1600" dirty="0" err="1">
                <a:solidFill>
                  <a:schemeClr val="tx1">
                    <a:lumMod val="50000"/>
                    <a:lumOff val="50000"/>
                  </a:schemeClr>
                </a:solidFill>
                <a:latin typeface="Helvetica" pitchFamily="2" charset="0"/>
              </a:rPr>
              <a:t>Kahnemann</a:t>
            </a:r>
            <a:r>
              <a:rPr lang="en-US" sz="1600" dirty="0">
                <a:solidFill>
                  <a:schemeClr val="tx1">
                    <a:lumMod val="50000"/>
                    <a:lumOff val="50000"/>
                  </a:schemeClr>
                </a:solidFill>
                <a:latin typeface="Helvetica" pitchFamily="2" charset="0"/>
              </a:rPr>
              <a:t> (1992)</a:t>
            </a:r>
          </a:p>
        </p:txBody>
      </p:sp>
      <p:sp>
        <p:nvSpPr>
          <p:cNvPr id="29" name="Slide Number Placeholder 28">
            <a:extLst>
              <a:ext uri="{FF2B5EF4-FFF2-40B4-BE49-F238E27FC236}">
                <a16:creationId xmlns:a16="http://schemas.microsoft.com/office/drawing/2014/main" id="{9C281279-328A-2541-9FEB-08FBEFDD16B7}"/>
              </a:ext>
            </a:extLst>
          </p:cNvPr>
          <p:cNvSpPr>
            <a:spLocks noGrp="1"/>
          </p:cNvSpPr>
          <p:nvPr>
            <p:ph type="sldNum" sz="quarter" idx="12"/>
          </p:nvPr>
        </p:nvSpPr>
        <p:spPr/>
        <p:txBody>
          <a:bodyPr/>
          <a:lstStyle/>
          <a:p>
            <a:fld id="{90930589-357C-2143-8130-A7B7A990D7CF}" type="slidenum">
              <a:rPr lang="en-US" smtClean="0"/>
              <a:t>11</a:t>
            </a:fld>
            <a:endParaRPr lang="en-US"/>
          </a:p>
        </p:txBody>
      </p:sp>
      <p:sp>
        <p:nvSpPr>
          <p:cNvPr id="20" name="Rectangle 19">
            <a:extLst>
              <a:ext uri="{FF2B5EF4-FFF2-40B4-BE49-F238E27FC236}">
                <a16:creationId xmlns:a16="http://schemas.microsoft.com/office/drawing/2014/main" id="{04701BFA-B1BF-024E-94EB-6DD90274C15D}"/>
              </a:ext>
            </a:extLst>
          </p:cNvPr>
          <p:cNvSpPr/>
          <p:nvPr/>
        </p:nvSpPr>
        <p:spPr>
          <a:xfrm>
            <a:off x="5091851" y="4086716"/>
            <a:ext cx="2008298" cy="88308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sz="1200" dirty="0">
                <a:solidFill>
                  <a:schemeClr val="tx1"/>
                </a:solidFill>
                <a:latin typeface="Helvetica" pitchFamily="2" charset="0"/>
              </a:rPr>
              <a:t>Compared to whom?</a:t>
            </a:r>
          </a:p>
          <a:p>
            <a:pPr algn="ctr"/>
            <a:r>
              <a:rPr lang="en-US" sz="1200" dirty="0">
                <a:solidFill>
                  <a:schemeClr val="tx1"/>
                </a:solidFill>
                <a:latin typeface="Helvetica" pitchFamily="2" charset="0"/>
              </a:rPr>
              <a:t>Against what reference point?</a:t>
            </a:r>
          </a:p>
        </p:txBody>
      </p:sp>
      <p:sp>
        <p:nvSpPr>
          <p:cNvPr id="2" name="TextBox 1">
            <a:extLst>
              <a:ext uri="{FF2B5EF4-FFF2-40B4-BE49-F238E27FC236}">
                <a16:creationId xmlns:a16="http://schemas.microsoft.com/office/drawing/2014/main" id="{50611D88-C7CC-9C42-A669-B9D08343861D}"/>
              </a:ext>
            </a:extLst>
          </p:cNvPr>
          <p:cNvSpPr txBox="1"/>
          <p:nvPr/>
        </p:nvSpPr>
        <p:spPr>
          <a:xfrm>
            <a:off x="342621" y="2832081"/>
            <a:ext cx="1818126" cy="307777"/>
          </a:xfrm>
          <a:prstGeom prst="rect">
            <a:avLst/>
          </a:prstGeom>
          <a:noFill/>
        </p:spPr>
        <p:txBody>
          <a:bodyPr wrap="none" rtlCol="0">
            <a:spAutoFit/>
          </a:bodyPr>
          <a:lstStyle/>
          <a:p>
            <a:pPr algn="l"/>
            <a:r>
              <a:rPr lang="en-US" sz="1400" b="1" i="1" dirty="0">
                <a:latin typeface="Helvetica" pitchFamily="2" charset="0"/>
              </a:rPr>
              <a:t>I am a hard worker.</a:t>
            </a:r>
          </a:p>
        </p:txBody>
      </p:sp>
      <p:sp>
        <p:nvSpPr>
          <p:cNvPr id="4" name="Oval 3">
            <a:extLst>
              <a:ext uri="{FF2B5EF4-FFF2-40B4-BE49-F238E27FC236}">
                <a16:creationId xmlns:a16="http://schemas.microsoft.com/office/drawing/2014/main" id="{B0DF6C6B-B08E-4FE7-B71A-99D992998EFD}"/>
              </a:ext>
            </a:extLst>
          </p:cNvPr>
          <p:cNvSpPr/>
          <p:nvPr/>
        </p:nvSpPr>
        <p:spPr>
          <a:xfrm>
            <a:off x="4725535" y="2706628"/>
            <a:ext cx="2740932" cy="2126621"/>
          </a:xfrm>
          <a:custGeom>
            <a:avLst/>
            <a:gdLst>
              <a:gd name="connsiteX0" fmla="*/ 0 w 2740932"/>
              <a:gd name="connsiteY0" fmla="*/ 1063311 h 2126621"/>
              <a:gd name="connsiteX1" fmla="*/ 1370466 w 2740932"/>
              <a:gd name="connsiteY1" fmla="*/ 0 h 2126621"/>
              <a:gd name="connsiteX2" fmla="*/ 2740932 w 2740932"/>
              <a:gd name="connsiteY2" fmla="*/ 1063311 h 2126621"/>
              <a:gd name="connsiteX3" fmla="*/ 1370466 w 2740932"/>
              <a:gd name="connsiteY3" fmla="*/ 2126622 h 2126621"/>
              <a:gd name="connsiteX4" fmla="*/ 0 w 2740932"/>
              <a:gd name="connsiteY4" fmla="*/ 1063311 h 2126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40932" h="2126621" extrusionOk="0">
                <a:moveTo>
                  <a:pt x="0" y="1063311"/>
                </a:moveTo>
                <a:cubicBezTo>
                  <a:pt x="-85105" y="423566"/>
                  <a:pt x="524367" y="33483"/>
                  <a:pt x="1370466" y="0"/>
                </a:cubicBezTo>
                <a:cubicBezTo>
                  <a:pt x="2216823" y="18836"/>
                  <a:pt x="2659845" y="478639"/>
                  <a:pt x="2740932" y="1063311"/>
                </a:cubicBezTo>
                <a:cubicBezTo>
                  <a:pt x="2700095" y="1690441"/>
                  <a:pt x="2122701" y="2152333"/>
                  <a:pt x="1370466" y="2126622"/>
                </a:cubicBezTo>
                <a:cubicBezTo>
                  <a:pt x="589409" y="2113398"/>
                  <a:pt x="17818" y="1659075"/>
                  <a:pt x="0" y="1063311"/>
                </a:cubicBezTo>
                <a:close/>
              </a:path>
            </a:pathLst>
          </a:custGeom>
          <a:noFill/>
          <a:ln>
            <a:solidFill>
              <a:srgbClr val="FF0000"/>
            </a:solidFill>
            <a:extLst>
              <a:ext uri="{C807C97D-BFC1-408E-A445-0C87EB9F89A2}">
                <ask:lineSketchStyleProps xmlns:ask="http://schemas.microsoft.com/office/drawing/2018/sketchyshapes" sd="1219033472">
                  <a:prstGeom prst="ellipse">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02759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4"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D506D2-1423-4906-A184-A5D9DBF8EFD4}"/>
              </a:ext>
            </a:extLst>
          </p:cNvPr>
          <p:cNvSpPr>
            <a:spLocks noGrp="1"/>
          </p:cNvSpPr>
          <p:nvPr>
            <p:ph type="ctrTitle"/>
          </p:nvPr>
        </p:nvSpPr>
        <p:spPr>
          <a:xfrm>
            <a:off x="-2" y="858520"/>
            <a:ext cx="12192000" cy="2387600"/>
          </a:xfrm>
        </p:spPr>
        <p:txBody>
          <a:bodyPr>
            <a:normAutofit/>
          </a:bodyPr>
          <a:lstStyle/>
          <a:p>
            <a:r>
              <a:rPr lang="en-US" sz="2800" b="0" dirty="0"/>
              <a:t>If a person has </a:t>
            </a:r>
            <a:r>
              <a:rPr lang="en-US" sz="2800" dirty="0"/>
              <a:t>a lot of self-control </a:t>
            </a:r>
            <a:r>
              <a:rPr lang="en-US" sz="2800" b="0" dirty="0"/>
              <a:t>when it comes to exercise, </a:t>
            </a:r>
            <a:br>
              <a:rPr lang="en-US" sz="2800" b="0" dirty="0"/>
            </a:br>
            <a:r>
              <a:rPr lang="en-US" sz="2800" b="0" dirty="0"/>
              <a:t>how many minutes per day would you guess they work out?</a:t>
            </a:r>
          </a:p>
        </p:txBody>
      </p:sp>
      <p:grpSp>
        <p:nvGrpSpPr>
          <p:cNvPr id="19" name="Group 18">
            <a:extLst>
              <a:ext uri="{FF2B5EF4-FFF2-40B4-BE49-F238E27FC236}">
                <a16:creationId xmlns:a16="http://schemas.microsoft.com/office/drawing/2014/main" id="{5256E12C-80A3-48C4-E24B-09199A9633F6}"/>
              </a:ext>
            </a:extLst>
          </p:cNvPr>
          <p:cNvGrpSpPr/>
          <p:nvPr/>
        </p:nvGrpSpPr>
        <p:grpSpPr>
          <a:xfrm>
            <a:off x="673024" y="3868559"/>
            <a:ext cx="10845951" cy="570243"/>
            <a:chOff x="561189" y="3868559"/>
            <a:chExt cx="10845951" cy="570243"/>
          </a:xfrm>
        </p:grpSpPr>
        <p:sp>
          <p:nvSpPr>
            <p:cNvPr id="2" name="Rounded Rectangle 1">
              <a:extLst>
                <a:ext uri="{FF2B5EF4-FFF2-40B4-BE49-F238E27FC236}">
                  <a16:creationId xmlns:a16="http://schemas.microsoft.com/office/drawing/2014/main" id="{DAB60C59-875B-C38C-AA44-1B70E85EFF30}"/>
                </a:ext>
              </a:extLst>
            </p:cNvPr>
            <p:cNvSpPr/>
            <p:nvPr/>
          </p:nvSpPr>
          <p:spPr>
            <a:xfrm>
              <a:off x="561189"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0</a:t>
              </a:r>
            </a:p>
          </p:txBody>
        </p:sp>
        <p:sp>
          <p:nvSpPr>
            <p:cNvPr id="3" name="Rounded Rectangle 2">
              <a:extLst>
                <a:ext uri="{FF2B5EF4-FFF2-40B4-BE49-F238E27FC236}">
                  <a16:creationId xmlns:a16="http://schemas.microsoft.com/office/drawing/2014/main" id="{B3F705A7-71A0-D070-1A65-7E8920480B0B}"/>
                </a:ext>
              </a:extLst>
            </p:cNvPr>
            <p:cNvSpPr/>
            <p:nvPr/>
          </p:nvSpPr>
          <p:spPr>
            <a:xfrm>
              <a:off x="3568896"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30</a:t>
              </a:r>
            </a:p>
          </p:txBody>
        </p:sp>
        <p:sp>
          <p:nvSpPr>
            <p:cNvPr id="7" name="Rounded Rectangle 6">
              <a:extLst>
                <a:ext uri="{FF2B5EF4-FFF2-40B4-BE49-F238E27FC236}">
                  <a16:creationId xmlns:a16="http://schemas.microsoft.com/office/drawing/2014/main" id="{3DF87519-AE20-B734-7279-6C487140A852}"/>
                </a:ext>
              </a:extLst>
            </p:cNvPr>
            <p:cNvSpPr/>
            <p:nvPr/>
          </p:nvSpPr>
          <p:spPr>
            <a:xfrm>
              <a:off x="9584310"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90</a:t>
              </a:r>
            </a:p>
          </p:txBody>
        </p:sp>
        <p:sp>
          <p:nvSpPr>
            <p:cNvPr id="9" name="Rounded Rectangle 8">
              <a:extLst>
                <a:ext uri="{FF2B5EF4-FFF2-40B4-BE49-F238E27FC236}">
                  <a16:creationId xmlns:a16="http://schemas.microsoft.com/office/drawing/2014/main" id="{1573972F-11D4-4FB6-10CF-256E01331492}"/>
                </a:ext>
              </a:extLst>
            </p:cNvPr>
            <p:cNvSpPr/>
            <p:nvPr/>
          </p:nvSpPr>
          <p:spPr>
            <a:xfrm>
              <a:off x="5574034"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50</a:t>
              </a:r>
            </a:p>
          </p:txBody>
        </p:sp>
        <p:sp>
          <p:nvSpPr>
            <p:cNvPr id="10" name="Rounded Rectangle 9">
              <a:extLst>
                <a:ext uri="{FF2B5EF4-FFF2-40B4-BE49-F238E27FC236}">
                  <a16:creationId xmlns:a16="http://schemas.microsoft.com/office/drawing/2014/main" id="{1DA36C6F-4F77-D028-55C2-536038CCD640}"/>
                </a:ext>
              </a:extLst>
            </p:cNvPr>
            <p:cNvSpPr/>
            <p:nvPr/>
          </p:nvSpPr>
          <p:spPr>
            <a:xfrm>
              <a:off x="7579172"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70</a:t>
              </a:r>
            </a:p>
          </p:txBody>
        </p:sp>
        <p:sp>
          <p:nvSpPr>
            <p:cNvPr id="13" name="Rounded Rectangle 12">
              <a:extLst>
                <a:ext uri="{FF2B5EF4-FFF2-40B4-BE49-F238E27FC236}">
                  <a16:creationId xmlns:a16="http://schemas.microsoft.com/office/drawing/2014/main" id="{91B78E22-270C-11EE-37D2-1D6FC1F03D4E}"/>
                </a:ext>
              </a:extLst>
            </p:cNvPr>
            <p:cNvSpPr/>
            <p:nvPr/>
          </p:nvSpPr>
          <p:spPr>
            <a:xfrm>
              <a:off x="1563758"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10</a:t>
              </a:r>
            </a:p>
          </p:txBody>
        </p:sp>
        <p:sp>
          <p:nvSpPr>
            <p:cNvPr id="14" name="Rounded Rectangle 13">
              <a:extLst>
                <a:ext uri="{FF2B5EF4-FFF2-40B4-BE49-F238E27FC236}">
                  <a16:creationId xmlns:a16="http://schemas.microsoft.com/office/drawing/2014/main" id="{5F42EE72-4048-83C1-5EE2-E4A639054245}"/>
                </a:ext>
              </a:extLst>
            </p:cNvPr>
            <p:cNvSpPr/>
            <p:nvPr/>
          </p:nvSpPr>
          <p:spPr>
            <a:xfrm>
              <a:off x="4571465"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40</a:t>
              </a:r>
            </a:p>
          </p:txBody>
        </p:sp>
        <p:sp>
          <p:nvSpPr>
            <p:cNvPr id="15" name="Rounded Rectangle 14">
              <a:extLst>
                <a:ext uri="{FF2B5EF4-FFF2-40B4-BE49-F238E27FC236}">
                  <a16:creationId xmlns:a16="http://schemas.microsoft.com/office/drawing/2014/main" id="{8430CD9C-0EA8-111B-D67F-44EE7C6491A6}"/>
                </a:ext>
              </a:extLst>
            </p:cNvPr>
            <p:cNvSpPr/>
            <p:nvPr/>
          </p:nvSpPr>
          <p:spPr>
            <a:xfrm>
              <a:off x="10586881"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100</a:t>
              </a:r>
            </a:p>
          </p:txBody>
        </p:sp>
        <p:sp>
          <p:nvSpPr>
            <p:cNvPr id="16" name="Rounded Rectangle 15">
              <a:extLst>
                <a:ext uri="{FF2B5EF4-FFF2-40B4-BE49-F238E27FC236}">
                  <a16:creationId xmlns:a16="http://schemas.microsoft.com/office/drawing/2014/main" id="{CE92C322-3D7C-E1A1-B7F9-551C820A3060}"/>
                </a:ext>
              </a:extLst>
            </p:cNvPr>
            <p:cNvSpPr/>
            <p:nvPr/>
          </p:nvSpPr>
          <p:spPr>
            <a:xfrm>
              <a:off x="6576603"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60</a:t>
              </a:r>
            </a:p>
          </p:txBody>
        </p:sp>
        <p:sp>
          <p:nvSpPr>
            <p:cNvPr id="17" name="Rounded Rectangle 16">
              <a:extLst>
                <a:ext uri="{FF2B5EF4-FFF2-40B4-BE49-F238E27FC236}">
                  <a16:creationId xmlns:a16="http://schemas.microsoft.com/office/drawing/2014/main" id="{44CD9C1B-C00E-CDD7-DCBC-32076F0B6150}"/>
                </a:ext>
              </a:extLst>
            </p:cNvPr>
            <p:cNvSpPr/>
            <p:nvPr/>
          </p:nvSpPr>
          <p:spPr>
            <a:xfrm>
              <a:off x="8581741"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80</a:t>
              </a:r>
            </a:p>
          </p:txBody>
        </p:sp>
        <p:sp>
          <p:nvSpPr>
            <p:cNvPr id="18" name="Rounded Rectangle 17">
              <a:extLst>
                <a:ext uri="{FF2B5EF4-FFF2-40B4-BE49-F238E27FC236}">
                  <a16:creationId xmlns:a16="http://schemas.microsoft.com/office/drawing/2014/main" id="{5358492E-B35F-C42E-CAB2-2D3A74E4D47C}"/>
                </a:ext>
              </a:extLst>
            </p:cNvPr>
            <p:cNvSpPr/>
            <p:nvPr/>
          </p:nvSpPr>
          <p:spPr>
            <a:xfrm>
              <a:off x="2566327"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20</a:t>
              </a:r>
            </a:p>
          </p:txBody>
        </p:sp>
      </p:grpSp>
      <p:sp>
        <p:nvSpPr>
          <p:cNvPr id="20" name="TextBox 19">
            <a:extLst>
              <a:ext uri="{FF2B5EF4-FFF2-40B4-BE49-F238E27FC236}">
                <a16:creationId xmlns:a16="http://schemas.microsoft.com/office/drawing/2014/main" id="{6E246697-442D-7F5F-483D-557D27C7DCF1}"/>
              </a:ext>
            </a:extLst>
          </p:cNvPr>
          <p:cNvSpPr txBox="1"/>
          <p:nvPr/>
        </p:nvSpPr>
        <p:spPr>
          <a:xfrm>
            <a:off x="8773543" y="4691909"/>
            <a:ext cx="2745432" cy="369332"/>
          </a:xfrm>
          <a:prstGeom prst="rect">
            <a:avLst/>
          </a:prstGeom>
          <a:noFill/>
        </p:spPr>
        <p:txBody>
          <a:bodyPr wrap="none" rtlCol="0">
            <a:spAutoFit/>
          </a:bodyPr>
          <a:lstStyle>
            <a:defPPr>
              <a:defRPr lang="en-US"/>
            </a:defPPr>
            <a:lvl1pPr>
              <a:defRPr>
                <a:latin typeface="Helvetica" pitchFamily="2" charset="0"/>
              </a:defRPr>
            </a:lvl1pPr>
          </a:lstStyle>
          <a:p>
            <a:pPr algn="r"/>
            <a:r>
              <a:rPr lang="en-US" dirty="0"/>
              <a:t>Average minutes per day</a:t>
            </a:r>
          </a:p>
        </p:txBody>
      </p:sp>
      <p:pic>
        <p:nvPicPr>
          <p:cNvPr id="4" name="Picture 3" descr="A black background with a letter&#10;&#10;Description automatically generated">
            <a:extLst>
              <a:ext uri="{FF2B5EF4-FFF2-40B4-BE49-F238E27FC236}">
                <a16:creationId xmlns:a16="http://schemas.microsoft.com/office/drawing/2014/main" id="{E39859BE-5D5B-FE38-DC44-54A4D08B1D60}"/>
              </a:ext>
            </a:extLst>
          </p:cNvPr>
          <p:cNvPicPr>
            <a:picLocks noChangeAspect="1"/>
          </p:cNvPicPr>
          <p:nvPr/>
        </p:nvPicPr>
        <p:blipFill>
          <a:blip r:embed="rId3"/>
          <a:stretch>
            <a:fillRect/>
          </a:stretch>
        </p:blipFill>
        <p:spPr>
          <a:xfrm>
            <a:off x="5431025" y="920694"/>
            <a:ext cx="1329946" cy="1329946"/>
          </a:xfrm>
          <a:prstGeom prst="rect">
            <a:avLst/>
          </a:prstGeom>
        </p:spPr>
      </p:pic>
    </p:spTree>
    <p:extLst>
      <p:ext uri="{BB962C8B-B14F-4D97-AF65-F5344CB8AC3E}">
        <p14:creationId xmlns:p14="http://schemas.microsoft.com/office/powerpoint/2010/main" val="30158828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3BEAA4E-65A1-C10E-9A0A-9CDB3DBF25AD}"/>
              </a:ext>
            </a:extLst>
          </p:cNvPr>
          <p:cNvSpPr>
            <a:spLocks noGrp="1"/>
          </p:cNvSpPr>
          <p:nvPr>
            <p:ph type="sldNum" sz="quarter" idx="12"/>
          </p:nvPr>
        </p:nvSpPr>
        <p:spPr>
          <a:xfrm>
            <a:off x="8610599" y="6356350"/>
            <a:ext cx="5840121" cy="777331"/>
          </a:xfrm>
        </p:spPr>
        <p:txBody>
          <a:bodyPr/>
          <a:lstStyle/>
          <a:p>
            <a:fld id="{5A731768-43F7-7646-8F6F-831FF93FBEA7}" type="slidenum">
              <a:rPr lang="en-US" sz="1800" smtClean="0"/>
              <a:t>13</a:t>
            </a:fld>
            <a:endParaRPr lang="en-US" sz="1800"/>
          </a:p>
        </p:txBody>
      </p:sp>
      <p:sp>
        <p:nvSpPr>
          <p:cNvPr id="6" name="Rectangle 5">
            <a:extLst>
              <a:ext uri="{FF2B5EF4-FFF2-40B4-BE49-F238E27FC236}">
                <a16:creationId xmlns:a16="http://schemas.microsoft.com/office/drawing/2014/main" id="{80B65D79-E632-7C59-1E4D-F6882B5EDBC4}"/>
              </a:ext>
            </a:extLst>
          </p:cNvPr>
          <p:cNvSpPr/>
          <p:nvPr/>
        </p:nvSpPr>
        <p:spPr>
          <a:xfrm>
            <a:off x="4905244" y="1497086"/>
            <a:ext cx="2930997" cy="1334261"/>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Helvetica" pitchFamily="2" charset="0"/>
              </a:rPr>
              <a:t>Standards</a:t>
            </a:r>
          </a:p>
        </p:txBody>
      </p:sp>
      <p:sp>
        <p:nvSpPr>
          <p:cNvPr id="7" name="Rectangle 6">
            <a:extLst>
              <a:ext uri="{FF2B5EF4-FFF2-40B4-BE49-F238E27FC236}">
                <a16:creationId xmlns:a16="http://schemas.microsoft.com/office/drawing/2014/main" id="{D5824E47-A64D-B95B-3693-C00C82859101}"/>
              </a:ext>
            </a:extLst>
          </p:cNvPr>
          <p:cNvSpPr/>
          <p:nvPr/>
        </p:nvSpPr>
        <p:spPr>
          <a:xfrm>
            <a:off x="4905244" y="3951911"/>
            <a:ext cx="2930997" cy="1334261"/>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Helvetica" pitchFamily="2" charset="0"/>
              </a:rPr>
              <a:t>Own Behavior</a:t>
            </a:r>
          </a:p>
        </p:txBody>
      </p:sp>
      <p:sp>
        <p:nvSpPr>
          <p:cNvPr id="8" name="Rectangle 7">
            <a:extLst>
              <a:ext uri="{FF2B5EF4-FFF2-40B4-BE49-F238E27FC236}">
                <a16:creationId xmlns:a16="http://schemas.microsoft.com/office/drawing/2014/main" id="{3F655C93-268E-3811-EBA8-E23590B2BB35}"/>
              </a:ext>
            </a:extLst>
          </p:cNvPr>
          <p:cNvSpPr/>
          <p:nvPr/>
        </p:nvSpPr>
        <p:spPr>
          <a:xfrm>
            <a:off x="8753799" y="2713282"/>
            <a:ext cx="2930997" cy="1334261"/>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Helvetica" pitchFamily="2" charset="0"/>
              </a:rPr>
              <a:t>Self-Reported</a:t>
            </a:r>
          </a:p>
          <a:p>
            <a:pPr algn="ctr"/>
            <a:r>
              <a:rPr lang="en-US" sz="3200" dirty="0">
                <a:solidFill>
                  <a:schemeClr val="tx1"/>
                </a:solidFill>
                <a:latin typeface="Helvetica" pitchFamily="2" charset="0"/>
              </a:rPr>
              <a:t>Self Control</a:t>
            </a:r>
          </a:p>
        </p:txBody>
      </p:sp>
      <p:cxnSp>
        <p:nvCxnSpPr>
          <p:cNvPr id="13" name="Straight Arrow Connector 12">
            <a:extLst>
              <a:ext uri="{FF2B5EF4-FFF2-40B4-BE49-F238E27FC236}">
                <a16:creationId xmlns:a16="http://schemas.microsoft.com/office/drawing/2014/main" id="{BB6266A0-B965-7644-EAE6-86B35B13D42B}"/>
              </a:ext>
            </a:extLst>
          </p:cNvPr>
          <p:cNvCxnSpPr>
            <a:cxnSpLocks/>
            <a:stCxn id="6" idx="2"/>
            <a:endCxn id="7" idx="0"/>
          </p:cNvCxnSpPr>
          <p:nvPr/>
        </p:nvCxnSpPr>
        <p:spPr>
          <a:xfrm>
            <a:off x="6370743" y="2831347"/>
            <a:ext cx="0" cy="112056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2BBFAEEE-34AB-0BB7-5637-58EFE4005539}"/>
              </a:ext>
            </a:extLst>
          </p:cNvPr>
          <p:cNvCxnSpPr>
            <a:cxnSpLocks/>
            <a:stCxn id="6" idx="3"/>
            <a:endCxn id="8" idx="0"/>
          </p:cNvCxnSpPr>
          <p:nvPr/>
        </p:nvCxnSpPr>
        <p:spPr>
          <a:xfrm>
            <a:off x="7836241" y="2164217"/>
            <a:ext cx="2383057" cy="54906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30BF6481-5C14-8191-2984-230E2E303494}"/>
              </a:ext>
            </a:extLst>
          </p:cNvPr>
          <p:cNvCxnSpPr>
            <a:cxnSpLocks/>
            <a:stCxn id="7" idx="3"/>
            <a:endCxn id="8" idx="2"/>
          </p:cNvCxnSpPr>
          <p:nvPr/>
        </p:nvCxnSpPr>
        <p:spPr>
          <a:xfrm flipV="1">
            <a:off x="7836241" y="4047543"/>
            <a:ext cx="2383057" cy="57149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8" name="TextBox 47">
            <a:extLst>
              <a:ext uri="{FF2B5EF4-FFF2-40B4-BE49-F238E27FC236}">
                <a16:creationId xmlns:a16="http://schemas.microsoft.com/office/drawing/2014/main" id="{8B2ADF77-B587-460F-4477-CDA543BD3001}"/>
              </a:ext>
            </a:extLst>
          </p:cNvPr>
          <p:cNvSpPr txBox="1"/>
          <p:nvPr/>
        </p:nvSpPr>
        <p:spPr>
          <a:xfrm>
            <a:off x="0" y="6519446"/>
            <a:ext cx="4730077" cy="338554"/>
          </a:xfrm>
          <a:prstGeom prst="rect">
            <a:avLst/>
          </a:prstGeom>
          <a:noFill/>
        </p:spPr>
        <p:txBody>
          <a:bodyPr wrap="none" rtlCol="0">
            <a:spAutoFit/>
          </a:bodyPr>
          <a:lstStyle/>
          <a:p>
            <a:r>
              <a:rPr lang="en-US" sz="1600" dirty="0">
                <a:solidFill>
                  <a:schemeClr val="tx1">
                    <a:lumMod val="50000"/>
                    <a:lumOff val="50000"/>
                  </a:schemeClr>
                </a:solidFill>
                <a:latin typeface="Helvetica" pitchFamily="2" charset="0"/>
              </a:rPr>
              <a:t>Bandura (1971); Cialdini (2007); </a:t>
            </a:r>
            <a:r>
              <a:rPr lang="en-US" sz="1600" dirty="0" err="1">
                <a:solidFill>
                  <a:schemeClr val="tx1">
                    <a:lumMod val="50000"/>
                    <a:lumOff val="50000"/>
                  </a:schemeClr>
                </a:solidFill>
                <a:latin typeface="Helvetica" pitchFamily="2" charset="0"/>
              </a:rPr>
              <a:t>Sacerdote</a:t>
            </a:r>
            <a:r>
              <a:rPr lang="en-US" sz="1600" dirty="0">
                <a:solidFill>
                  <a:schemeClr val="tx1">
                    <a:lumMod val="50000"/>
                    <a:lumOff val="50000"/>
                  </a:schemeClr>
                </a:solidFill>
                <a:latin typeface="Helvetica" pitchFamily="2" charset="0"/>
              </a:rPr>
              <a:t> (2011)</a:t>
            </a:r>
          </a:p>
        </p:txBody>
      </p:sp>
    </p:spTree>
    <p:extLst>
      <p:ext uri="{BB962C8B-B14F-4D97-AF65-F5344CB8AC3E}">
        <p14:creationId xmlns:p14="http://schemas.microsoft.com/office/powerpoint/2010/main" val="2907650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54EBB5-7CF5-EF4B-91DF-9404EE1F5421}"/>
              </a:ext>
            </a:extLst>
          </p:cNvPr>
          <p:cNvSpPr>
            <a:spLocks noGrp="1"/>
          </p:cNvSpPr>
          <p:nvPr>
            <p:ph type="title"/>
          </p:nvPr>
        </p:nvSpPr>
        <p:spPr/>
        <p:txBody>
          <a:bodyPr>
            <a:normAutofit/>
          </a:bodyPr>
          <a:lstStyle/>
          <a:p>
            <a:pPr algn="ctr"/>
            <a:r>
              <a:rPr lang="en-US" b="1" dirty="0"/>
              <a:t>KIPP charter schools increase test scores and </a:t>
            </a:r>
            <a:br>
              <a:rPr lang="en-US" b="1" dirty="0"/>
            </a:br>
            <a:r>
              <a:rPr lang="en-US" b="1" dirty="0"/>
              <a:t>college enrollment but not self-reported self-control</a:t>
            </a:r>
          </a:p>
        </p:txBody>
      </p:sp>
      <p:sp>
        <p:nvSpPr>
          <p:cNvPr id="3" name="Slide Number Placeholder 2">
            <a:extLst>
              <a:ext uri="{FF2B5EF4-FFF2-40B4-BE49-F238E27FC236}">
                <a16:creationId xmlns:a16="http://schemas.microsoft.com/office/drawing/2014/main" id="{B7C2AD5C-4778-AC44-B633-815BBD88B5AB}"/>
              </a:ext>
            </a:extLst>
          </p:cNvPr>
          <p:cNvSpPr>
            <a:spLocks noGrp="1"/>
          </p:cNvSpPr>
          <p:nvPr>
            <p:ph type="sldNum" sz="quarter" idx="12"/>
          </p:nvPr>
        </p:nvSpPr>
        <p:spPr/>
        <p:txBody>
          <a:bodyPr/>
          <a:lstStyle/>
          <a:p>
            <a:fld id="{90930589-357C-2143-8130-A7B7A990D7CF}" type="slidenum">
              <a:rPr lang="en-US" smtClean="0"/>
              <a:t>14</a:t>
            </a:fld>
            <a:endParaRPr lang="en-US"/>
          </a:p>
        </p:txBody>
      </p:sp>
      <p:pic>
        <p:nvPicPr>
          <p:cNvPr id="2050" name="Picture 2" descr="Poverty a Strong Predictor of College Enrollment | Data Mine | US News">
            <a:extLst>
              <a:ext uri="{FF2B5EF4-FFF2-40B4-BE49-F238E27FC236}">
                <a16:creationId xmlns:a16="http://schemas.microsoft.com/office/drawing/2014/main" id="{180383DD-74F0-5146-95E0-F429D1C77EB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1861" t="3504" r="8986"/>
          <a:stretch/>
        </p:blipFill>
        <p:spPr bwMode="auto">
          <a:xfrm>
            <a:off x="0" y="1707984"/>
            <a:ext cx="5981115" cy="478489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5DD1E4D3-C6FA-584B-89FC-18BCB1A0CF73}"/>
              </a:ext>
            </a:extLst>
          </p:cNvPr>
          <p:cNvPicPr>
            <a:picLocks noChangeAspect="1"/>
          </p:cNvPicPr>
          <p:nvPr/>
        </p:nvPicPr>
        <p:blipFill rotWithShape="1">
          <a:blip r:embed="rId4"/>
          <a:srcRect l="15209" t="512" r="1696" b="-512"/>
          <a:stretch/>
        </p:blipFill>
        <p:spPr>
          <a:xfrm>
            <a:off x="6168799" y="1674314"/>
            <a:ext cx="6023201" cy="4818561"/>
          </a:xfrm>
          <a:prstGeom prst="rect">
            <a:avLst/>
          </a:prstGeom>
        </p:spPr>
      </p:pic>
      <p:sp>
        <p:nvSpPr>
          <p:cNvPr id="7" name="TextBox 6">
            <a:extLst>
              <a:ext uri="{FF2B5EF4-FFF2-40B4-BE49-F238E27FC236}">
                <a16:creationId xmlns:a16="http://schemas.microsoft.com/office/drawing/2014/main" id="{B25BE6DD-3860-8B4F-B811-BDCECDC80DC6}"/>
              </a:ext>
            </a:extLst>
          </p:cNvPr>
          <p:cNvSpPr txBox="1"/>
          <p:nvPr/>
        </p:nvSpPr>
        <p:spPr>
          <a:xfrm>
            <a:off x="0" y="6519446"/>
            <a:ext cx="6347956" cy="338554"/>
          </a:xfrm>
          <a:prstGeom prst="rect">
            <a:avLst/>
          </a:prstGeom>
          <a:noFill/>
        </p:spPr>
        <p:txBody>
          <a:bodyPr wrap="none" rtlCol="0">
            <a:spAutoFit/>
          </a:bodyPr>
          <a:lstStyle/>
          <a:p>
            <a:r>
              <a:rPr lang="en-US" sz="1600" dirty="0">
                <a:solidFill>
                  <a:schemeClr val="tx1">
                    <a:lumMod val="50000"/>
                    <a:lumOff val="50000"/>
                  </a:schemeClr>
                </a:solidFill>
                <a:latin typeface="Helvetica" pitchFamily="2" charset="0"/>
              </a:rPr>
              <a:t>West et al., (2016); Dobbie &amp; Fryer (2015); Tuttle et al., (2013,2015)</a:t>
            </a:r>
          </a:p>
        </p:txBody>
      </p:sp>
    </p:spTree>
    <p:extLst>
      <p:ext uri="{BB962C8B-B14F-4D97-AF65-F5344CB8AC3E}">
        <p14:creationId xmlns:p14="http://schemas.microsoft.com/office/powerpoint/2010/main" val="1890628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4" name="Picture 4" descr="Very High Resolution Wallpapers Of World Map - Wallpaper Cave">
            <a:extLst>
              <a:ext uri="{FF2B5EF4-FFF2-40B4-BE49-F238E27FC236}">
                <a16:creationId xmlns:a16="http://schemas.microsoft.com/office/drawing/2014/main" id="{A97CE6FD-6623-C94A-9427-471202C28A57}"/>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aturation sat="21000"/>
                    </a14:imgEffect>
                  </a14:imgLayer>
                </a14:imgProps>
              </a:ext>
              <a:ext uri="{28A0092B-C50C-407E-A947-70E740481C1C}">
                <a14:useLocalDpi xmlns:a14="http://schemas.microsoft.com/office/drawing/2010/main" val="0"/>
              </a:ext>
            </a:extLst>
          </a:blip>
          <a:srcRect l="90" r="-90" b="13282"/>
          <a:stretch/>
        </p:blipFill>
        <p:spPr bwMode="auto">
          <a:xfrm>
            <a:off x="10996"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5375088F-0C42-3F40-8CE4-C44E1E1F9AC9}"/>
              </a:ext>
            </a:extLst>
          </p:cNvPr>
          <p:cNvSpPr/>
          <p:nvPr/>
        </p:nvSpPr>
        <p:spPr>
          <a:xfrm>
            <a:off x="0" y="6517490"/>
            <a:ext cx="4043363" cy="340509"/>
          </a:xfrm>
          <a:prstGeom prst="rect">
            <a:avLst/>
          </a:prstGeom>
          <a:solidFill>
            <a:schemeClr val="bg1">
              <a:alpha val="61000"/>
            </a:schemeClr>
          </a:solidFill>
        </p:spPr>
        <p:txBody>
          <a:bodyPr wrap="square">
            <a:spAutoFit/>
          </a:bodyPr>
          <a:lstStyle/>
          <a:p>
            <a:r>
              <a:rPr lang="en-US" sz="1600" dirty="0" err="1">
                <a:solidFill>
                  <a:schemeClr val="tx1">
                    <a:lumMod val="50000"/>
                    <a:lumOff val="50000"/>
                  </a:schemeClr>
                </a:solidFill>
                <a:latin typeface="Helvetica" pitchFamily="2" charset="0"/>
              </a:rPr>
              <a:t>Mõttus</a:t>
            </a:r>
            <a:r>
              <a:rPr lang="en-US" sz="1600" dirty="0">
                <a:solidFill>
                  <a:schemeClr val="tx1">
                    <a:lumMod val="50000"/>
                    <a:lumOff val="50000"/>
                  </a:schemeClr>
                </a:solidFill>
                <a:latin typeface="Helvetica" pitchFamily="2" charset="0"/>
              </a:rPr>
              <a:t> et al., (2012); Schmitt et al., (2007)</a:t>
            </a:r>
          </a:p>
        </p:txBody>
      </p:sp>
      <p:sp>
        <p:nvSpPr>
          <p:cNvPr id="5" name="Slide Number Placeholder 4">
            <a:extLst>
              <a:ext uri="{FF2B5EF4-FFF2-40B4-BE49-F238E27FC236}">
                <a16:creationId xmlns:a16="http://schemas.microsoft.com/office/drawing/2014/main" id="{11639EAA-7BFE-834D-98A5-8BB7AD2BA2EF}"/>
              </a:ext>
            </a:extLst>
          </p:cNvPr>
          <p:cNvSpPr>
            <a:spLocks noGrp="1"/>
          </p:cNvSpPr>
          <p:nvPr>
            <p:ph type="sldNum" sz="quarter" idx="12"/>
          </p:nvPr>
        </p:nvSpPr>
        <p:spPr/>
        <p:txBody>
          <a:bodyPr/>
          <a:lstStyle/>
          <a:p>
            <a:fld id="{90930589-357C-2143-8130-A7B7A990D7CF}" type="slidenum">
              <a:rPr lang="en-US" smtClean="0"/>
              <a:t>15</a:t>
            </a:fld>
            <a:endParaRPr lang="en-US"/>
          </a:p>
        </p:txBody>
      </p:sp>
      <p:sp>
        <p:nvSpPr>
          <p:cNvPr id="6" name="Title 1">
            <a:extLst>
              <a:ext uri="{FF2B5EF4-FFF2-40B4-BE49-F238E27FC236}">
                <a16:creationId xmlns:a16="http://schemas.microsoft.com/office/drawing/2014/main" id="{719B4445-E080-E04F-8E1B-6ACF493AA257}"/>
              </a:ext>
            </a:extLst>
          </p:cNvPr>
          <p:cNvSpPr>
            <a:spLocks noGrp="1"/>
          </p:cNvSpPr>
          <p:nvPr>
            <p:ph type="title"/>
          </p:nvPr>
        </p:nvSpPr>
        <p:spPr>
          <a:xfrm>
            <a:off x="394138" y="365125"/>
            <a:ext cx="11366938" cy="1325563"/>
          </a:xfrm>
          <a:solidFill>
            <a:schemeClr val="bg1">
              <a:alpha val="61159"/>
            </a:schemeClr>
          </a:solidFill>
        </p:spPr>
        <p:txBody>
          <a:bodyPr/>
          <a:lstStyle/>
          <a:p>
            <a:pPr algn="ctr"/>
            <a:r>
              <a:rPr lang="en-US" b="1" dirty="0"/>
              <a:t>The average Japanese citize</a:t>
            </a:r>
            <a:r>
              <a:rPr lang="en-US" dirty="0"/>
              <a:t>n rates themselves as </a:t>
            </a:r>
            <a:r>
              <a:rPr lang="en-US" i="1" dirty="0"/>
              <a:t>less</a:t>
            </a:r>
            <a:r>
              <a:rPr lang="en-US" dirty="0"/>
              <a:t> conscientious than the average American citizen</a:t>
            </a:r>
            <a:endParaRPr lang="en-US" b="1" dirty="0"/>
          </a:p>
        </p:txBody>
      </p:sp>
      <p:sp>
        <p:nvSpPr>
          <p:cNvPr id="2" name="Rectangle 1">
            <a:extLst>
              <a:ext uri="{FF2B5EF4-FFF2-40B4-BE49-F238E27FC236}">
                <a16:creationId xmlns:a16="http://schemas.microsoft.com/office/drawing/2014/main" id="{4D8B3782-D789-DC4D-87F3-5EB0753E96F9}"/>
              </a:ext>
            </a:extLst>
          </p:cNvPr>
          <p:cNvSpPr/>
          <p:nvPr/>
        </p:nvSpPr>
        <p:spPr>
          <a:xfrm>
            <a:off x="9806559" y="1690688"/>
            <a:ext cx="909013" cy="1201368"/>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21377CE-8313-1B44-BD20-35BC052C0AD4}"/>
              </a:ext>
            </a:extLst>
          </p:cNvPr>
          <p:cNvSpPr/>
          <p:nvPr/>
        </p:nvSpPr>
        <p:spPr>
          <a:xfrm>
            <a:off x="1476428" y="1716385"/>
            <a:ext cx="2223701" cy="1505279"/>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3649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PEPPAD Wall clock, black, 9 ¾&quot; - IKEA">
            <a:extLst>
              <a:ext uri="{FF2B5EF4-FFF2-40B4-BE49-F238E27FC236}">
                <a16:creationId xmlns:a16="http://schemas.microsoft.com/office/drawing/2014/main" id="{1DEE1C1E-F476-504F-ACC4-EC7911F5238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26320" y="3835060"/>
            <a:ext cx="2551715" cy="2551715"/>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5375088F-0C42-3F40-8CE4-C44E1E1F9AC9}"/>
              </a:ext>
            </a:extLst>
          </p:cNvPr>
          <p:cNvSpPr/>
          <p:nvPr/>
        </p:nvSpPr>
        <p:spPr>
          <a:xfrm>
            <a:off x="0" y="6519446"/>
            <a:ext cx="6163056" cy="338554"/>
          </a:xfrm>
          <a:prstGeom prst="rect">
            <a:avLst/>
          </a:prstGeom>
        </p:spPr>
        <p:txBody>
          <a:bodyPr wrap="square">
            <a:spAutoFit/>
          </a:bodyPr>
          <a:lstStyle/>
          <a:p>
            <a:r>
              <a:rPr lang="en-US" sz="1600" dirty="0">
                <a:solidFill>
                  <a:schemeClr val="tx1">
                    <a:lumMod val="50000"/>
                    <a:lumOff val="50000"/>
                  </a:schemeClr>
                </a:solidFill>
                <a:latin typeface="Helvetica" pitchFamily="2" charset="0"/>
              </a:rPr>
              <a:t>Peng et al., (1997); Heine et al., (2008); Heine et al., (2002)</a:t>
            </a:r>
          </a:p>
        </p:txBody>
      </p:sp>
      <p:sp>
        <p:nvSpPr>
          <p:cNvPr id="6" name="Title 5">
            <a:extLst>
              <a:ext uri="{FF2B5EF4-FFF2-40B4-BE49-F238E27FC236}">
                <a16:creationId xmlns:a16="http://schemas.microsoft.com/office/drawing/2014/main" id="{21DCB291-329E-8E4B-9509-C75E74C8D3DE}"/>
              </a:ext>
            </a:extLst>
          </p:cNvPr>
          <p:cNvSpPr>
            <a:spLocks noGrp="1"/>
          </p:cNvSpPr>
          <p:nvPr>
            <p:ph type="title"/>
          </p:nvPr>
        </p:nvSpPr>
        <p:spPr/>
        <p:txBody>
          <a:bodyPr>
            <a:normAutofit/>
          </a:bodyPr>
          <a:lstStyle/>
          <a:p>
            <a:r>
              <a:rPr lang="en-US" dirty="0"/>
              <a:t>Even though cultural experts and objective markers of conscientiousness </a:t>
            </a:r>
            <a:r>
              <a:rPr lang="en-US" i="1" dirty="0"/>
              <a:t>negatively</a:t>
            </a:r>
            <a:r>
              <a:rPr lang="en-US" dirty="0"/>
              <a:t> relate to self-reports</a:t>
            </a:r>
            <a:endParaRPr lang="en-US" i="1" dirty="0"/>
          </a:p>
        </p:txBody>
      </p:sp>
      <p:sp>
        <p:nvSpPr>
          <p:cNvPr id="5" name="Slide Number Placeholder 4">
            <a:extLst>
              <a:ext uri="{FF2B5EF4-FFF2-40B4-BE49-F238E27FC236}">
                <a16:creationId xmlns:a16="http://schemas.microsoft.com/office/drawing/2014/main" id="{11639EAA-7BFE-834D-98A5-8BB7AD2BA2EF}"/>
              </a:ext>
            </a:extLst>
          </p:cNvPr>
          <p:cNvSpPr>
            <a:spLocks noGrp="1"/>
          </p:cNvSpPr>
          <p:nvPr>
            <p:ph type="sldNum" sz="quarter" idx="12"/>
          </p:nvPr>
        </p:nvSpPr>
        <p:spPr/>
        <p:txBody>
          <a:bodyPr/>
          <a:lstStyle/>
          <a:p>
            <a:fld id="{90930589-357C-2143-8130-A7B7A990D7CF}" type="slidenum">
              <a:rPr lang="en-US" smtClean="0"/>
              <a:t>16</a:t>
            </a:fld>
            <a:endParaRPr lang="en-US"/>
          </a:p>
        </p:txBody>
      </p:sp>
      <p:pic>
        <p:nvPicPr>
          <p:cNvPr id="1026" name="Picture 2" descr="Post office - Wikipedia">
            <a:extLst>
              <a:ext uri="{FF2B5EF4-FFF2-40B4-BE49-F238E27FC236}">
                <a16:creationId xmlns:a16="http://schemas.microsoft.com/office/drawing/2014/main" id="{BB8C19DF-E346-AD4C-AC56-7AB413B0582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47397" y="2007356"/>
            <a:ext cx="3247932" cy="217205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Ask a Cross-Cultural Expert: Name 7 Global Trade Tips | Access to Culture">
            <a:extLst>
              <a:ext uri="{FF2B5EF4-FFF2-40B4-BE49-F238E27FC236}">
                <a16:creationId xmlns:a16="http://schemas.microsoft.com/office/drawing/2014/main" id="{03C500C6-BECA-1D48-BF61-F7AFD39B0A7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605" y="2007356"/>
            <a:ext cx="5080000" cy="3340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35399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8"/>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21DCB291-329E-8E4B-9509-C75E74C8D3DE}"/>
              </a:ext>
            </a:extLst>
          </p:cNvPr>
          <p:cNvSpPr>
            <a:spLocks noGrp="1"/>
          </p:cNvSpPr>
          <p:nvPr>
            <p:ph type="title"/>
          </p:nvPr>
        </p:nvSpPr>
        <p:spPr/>
        <p:txBody>
          <a:bodyPr>
            <a:normAutofit/>
          </a:bodyPr>
          <a:lstStyle/>
          <a:p>
            <a:r>
              <a:rPr lang="en-US" dirty="0"/>
              <a:t>This evidence might not be conclusive because…</a:t>
            </a:r>
            <a:endParaRPr lang="en-US" i="1" dirty="0"/>
          </a:p>
        </p:txBody>
      </p:sp>
      <p:sp>
        <p:nvSpPr>
          <p:cNvPr id="5" name="Slide Number Placeholder 4">
            <a:extLst>
              <a:ext uri="{FF2B5EF4-FFF2-40B4-BE49-F238E27FC236}">
                <a16:creationId xmlns:a16="http://schemas.microsoft.com/office/drawing/2014/main" id="{11639EAA-7BFE-834D-98A5-8BB7AD2BA2EF}"/>
              </a:ext>
            </a:extLst>
          </p:cNvPr>
          <p:cNvSpPr>
            <a:spLocks noGrp="1"/>
          </p:cNvSpPr>
          <p:nvPr>
            <p:ph type="sldNum" sz="quarter" idx="12"/>
          </p:nvPr>
        </p:nvSpPr>
        <p:spPr/>
        <p:txBody>
          <a:bodyPr/>
          <a:lstStyle/>
          <a:p>
            <a:fld id="{90930589-357C-2143-8130-A7B7A990D7CF}" type="slidenum">
              <a:rPr lang="en-US" smtClean="0"/>
              <a:t>17</a:t>
            </a:fld>
            <a:endParaRPr lang="en-US"/>
          </a:p>
        </p:txBody>
      </p:sp>
      <p:pic>
        <p:nvPicPr>
          <p:cNvPr id="10" name="Picture 4" descr="PEPPAD Wall clock, black, 9 ¾&quot; - IKEA">
            <a:extLst>
              <a:ext uri="{FF2B5EF4-FFF2-40B4-BE49-F238E27FC236}">
                <a16:creationId xmlns:a16="http://schemas.microsoft.com/office/drawing/2014/main" id="{D682C163-8D77-5545-A486-3DC1C426BFA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26320" y="3835060"/>
            <a:ext cx="2551715" cy="2551715"/>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Post office - Wikipedia">
            <a:extLst>
              <a:ext uri="{FF2B5EF4-FFF2-40B4-BE49-F238E27FC236}">
                <a16:creationId xmlns:a16="http://schemas.microsoft.com/office/drawing/2014/main" id="{9A42F33C-8E95-6D4D-B727-D7C53D147AC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547397" y="2007356"/>
            <a:ext cx="3247932" cy="2172054"/>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6" descr="Ask a Cross-Cultural Expert: Name 7 Global Trade Tips | Access to Culture">
            <a:extLst>
              <a:ext uri="{FF2B5EF4-FFF2-40B4-BE49-F238E27FC236}">
                <a16:creationId xmlns:a16="http://schemas.microsoft.com/office/drawing/2014/main" id="{353EA642-F7E2-0046-BF62-16ABA5D7DB9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605" y="2007356"/>
            <a:ext cx="5080000" cy="3340100"/>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23C853B7-9AAC-2F41-835A-6EBF61D96B54}"/>
              </a:ext>
            </a:extLst>
          </p:cNvPr>
          <p:cNvSpPr/>
          <p:nvPr/>
        </p:nvSpPr>
        <p:spPr>
          <a:xfrm>
            <a:off x="564605" y="2007356"/>
            <a:ext cx="5080000" cy="3340100"/>
          </a:xfrm>
          <a:prstGeom prst="rect">
            <a:avLst/>
          </a:prstGeom>
          <a:solidFill>
            <a:schemeClr val="bg1">
              <a:alpha val="6937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Helvetica" pitchFamily="2" charset="0"/>
              </a:rPr>
              <a:t>The cultural experts might be biased</a:t>
            </a:r>
          </a:p>
        </p:txBody>
      </p:sp>
      <p:sp>
        <p:nvSpPr>
          <p:cNvPr id="9" name="Rectangle 8">
            <a:extLst>
              <a:ext uri="{FF2B5EF4-FFF2-40B4-BE49-F238E27FC236}">
                <a16:creationId xmlns:a16="http://schemas.microsoft.com/office/drawing/2014/main" id="{10F36259-9F57-B140-B10A-D0CDE923F814}"/>
              </a:ext>
            </a:extLst>
          </p:cNvPr>
          <p:cNvSpPr/>
          <p:nvPr/>
        </p:nvSpPr>
        <p:spPr>
          <a:xfrm>
            <a:off x="6462677" y="2007356"/>
            <a:ext cx="5515358" cy="4485519"/>
          </a:xfrm>
          <a:prstGeom prst="rect">
            <a:avLst/>
          </a:prstGeom>
          <a:solidFill>
            <a:schemeClr val="bg1">
              <a:alpha val="69371"/>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Helvetica" pitchFamily="2" charset="0"/>
            </a:endParaRPr>
          </a:p>
          <a:p>
            <a:pPr algn="ctr"/>
            <a:endParaRPr lang="en-US" dirty="0">
              <a:solidFill>
                <a:schemeClr val="tx1"/>
              </a:solidFill>
              <a:latin typeface="Helvetica" pitchFamily="2" charset="0"/>
            </a:endParaRPr>
          </a:p>
          <a:p>
            <a:pPr algn="ctr"/>
            <a:endParaRPr lang="en-US" dirty="0">
              <a:solidFill>
                <a:schemeClr val="tx1"/>
              </a:solidFill>
              <a:latin typeface="Helvetica" pitchFamily="2" charset="0"/>
            </a:endParaRPr>
          </a:p>
          <a:p>
            <a:pPr algn="ctr"/>
            <a:endParaRPr lang="en-US" dirty="0">
              <a:solidFill>
                <a:schemeClr val="tx1"/>
              </a:solidFill>
              <a:latin typeface="Helvetica" pitchFamily="2" charset="0"/>
            </a:endParaRPr>
          </a:p>
          <a:p>
            <a:pPr algn="ctr"/>
            <a:endParaRPr lang="en-US" dirty="0">
              <a:solidFill>
                <a:schemeClr val="tx1"/>
              </a:solidFill>
              <a:latin typeface="Helvetica" pitchFamily="2" charset="0"/>
            </a:endParaRPr>
          </a:p>
          <a:p>
            <a:pPr algn="ctr"/>
            <a:endParaRPr lang="en-US" dirty="0">
              <a:solidFill>
                <a:schemeClr val="tx1"/>
              </a:solidFill>
              <a:latin typeface="Helvetica" pitchFamily="2" charset="0"/>
            </a:endParaRPr>
          </a:p>
          <a:p>
            <a:r>
              <a:rPr lang="en-US" dirty="0">
                <a:solidFill>
                  <a:schemeClr val="tx1"/>
                </a:solidFill>
                <a:latin typeface="Helvetica" pitchFamily="2" charset="0"/>
              </a:rPr>
              <a:t>Proxies might be not valid</a:t>
            </a:r>
          </a:p>
        </p:txBody>
      </p:sp>
      <p:sp>
        <p:nvSpPr>
          <p:cNvPr id="13" name="Rectangle 12">
            <a:extLst>
              <a:ext uri="{FF2B5EF4-FFF2-40B4-BE49-F238E27FC236}">
                <a16:creationId xmlns:a16="http://schemas.microsoft.com/office/drawing/2014/main" id="{3CEF171A-55B7-9543-85D7-7598265286F5}"/>
              </a:ext>
            </a:extLst>
          </p:cNvPr>
          <p:cNvSpPr/>
          <p:nvPr/>
        </p:nvSpPr>
        <p:spPr>
          <a:xfrm>
            <a:off x="0" y="6519446"/>
            <a:ext cx="6163056" cy="338554"/>
          </a:xfrm>
          <a:prstGeom prst="rect">
            <a:avLst/>
          </a:prstGeom>
        </p:spPr>
        <p:txBody>
          <a:bodyPr wrap="square">
            <a:spAutoFit/>
          </a:bodyPr>
          <a:lstStyle/>
          <a:p>
            <a:r>
              <a:rPr lang="en-US" sz="1600" dirty="0">
                <a:solidFill>
                  <a:schemeClr val="tx1">
                    <a:lumMod val="50000"/>
                    <a:lumOff val="50000"/>
                  </a:schemeClr>
                </a:solidFill>
                <a:latin typeface="Helvetica" pitchFamily="2" charset="0"/>
              </a:rPr>
              <a:t>Peng et al., (1997); Heine et al., (2008); Heine et al., (2002)</a:t>
            </a:r>
          </a:p>
        </p:txBody>
      </p:sp>
    </p:spTree>
    <p:extLst>
      <p:ext uri="{BB962C8B-B14F-4D97-AF65-F5344CB8AC3E}">
        <p14:creationId xmlns:p14="http://schemas.microsoft.com/office/powerpoint/2010/main" val="3752210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9"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33FD166F-2B13-5186-E459-823468618416}"/>
              </a:ext>
            </a:extLst>
          </p:cNvPr>
          <p:cNvSpPr>
            <a:spLocks noGrp="1"/>
          </p:cNvSpPr>
          <p:nvPr>
            <p:ph type="sldNum" sz="quarter" idx="12"/>
          </p:nvPr>
        </p:nvSpPr>
        <p:spPr/>
        <p:txBody>
          <a:bodyPr/>
          <a:lstStyle/>
          <a:p>
            <a:fld id="{5A731768-43F7-7646-8F6F-831FF93FBEA7}" type="slidenum">
              <a:rPr lang="en-US" smtClean="0"/>
              <a:t>18</a:t>
            </a:fld>
            <a:endParaRPr lang="en-US"/>
          </a:p>
        </p:txBody>
      </p:sp>
      <p:pic>
        <p:nvPicPr>
          <p:cNvPr id="5" name="Picture 4">
            <a:extLst>
              <a:ext uri="{FF2B5EF4-FFF2-40B4-BE49-F238E27FC236}">
                <a16:creationId xmlns:a16="http://schemas.microsoft.com/office/drawing/2014/main" id="{2C28522C-7232-A802-A967-53BA60AF98FC}"/>
              </a:ext>
            </a:extLst>
          </p:cNvPr>
          <p:cNvPicPr>
            <a:picLocks noChangeAspect="1"/>
          </p:cNvPicPr>
          <p:nvPr/>
        </p:nvPicPr>
        <p:blipFill rotWithShape="1">
          <a:blip r:embed="rId3"/>
          <a:srcRect b="67170"/>
          <a:stretch/>
        </p:blipFill>
        <p:spPr>
          <a:xfrm>
            <a:off x="0" y="800099"/>
            <a:ext cx="12185725" cy="5257801"/>
          </a:xfrm>
          <a:prstGeom prst="rect">
            <a:avLst/>
          </a:prstGeom>
        </p:spPr>
      </p:pic>
    </p:spTree>
    <p:extLst>
      <p:ext uri="{BB962C8B-B14F-4D97-AF65-F5344CB8AC3E}">
        <p14:creationId xmlns:p14="http://schemas.microsoft.com/office/powerpoint/2010/main" val="428495163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8E000-29E2-9EFB-9FA9-DA880204B500}"/>
              </a:ext>
            </a:extLst>
          </p:cNvPr>
          <p:cNvSpPr>
            <a:spLocks noGrp="1"/>
          </p:cNvSpPr>
          <p:nvPr>
            <p:ph type="title"/>
          </p:nvPr>
        </p:nvSpPr>
        <p:spPr/>
        <p:txBody>
          <a:bodyPr/>
          <a:lstStyle/>
          <a:p>
            <a:r>
              <a:rPr lang="en-US" dirty="0"/>
              <a:t>To estimate reference bias, we do something unusual</a:t>
            </a:r>
          </a:p>
        </p:txBody>
      </p:sp>
      <p:sp>
        <p:nvSpPr>
          <p:cNvPr id="3" name="Slide Number Placeholder 2">
            <a:extLst>
              <a:ext uri="{FF2B5EF4-FFF2-40B4-BE49-F238E27FC236}">
                <a16:creationId xmlns:a16="http://schemas.microsoft.com/office/drawing/2014/main" id="{66595A9C-C654-7422-993C-65DD111D4359}"/>
              </a:ext>
            </a:extLst>
          </p:cNvPr>
          <p:cNvSpPr>
            <a:spLocks noGrp="1"/>
          </p:cNvSpPr>
          <p:nvPr>
            <p:ph type="sldNum" sz="quarter" idx="12"/>
          </p:nvPr>
        </p:nvSpPr>
        <p:spPr/>
        <p:txBody>
          <a:bodyPr/>
          <a:lstStyle/>
          <a:p>
            <a:fld id="{5A731768-43F7-7646-8F6F-831FF93FBEA7}" type="slidenum">
              <a:rPr lang="en-US" smtClean="0"/>
              <a:t>19</a:t>
            </a:fld>
            <a:endParaRPr lang="en-US"/>
          </a:p>
        </p:txBody>
      </p:sp>
      <p:sp>
        <p:nvSpPr>
          <p:cNvPr id="4" name="Rectangle 3">
            <a:extLst>
              <a:ext uri="{FF2B5EF4-FFF2-40B4-BE49-F238E27FC236}">
                <a16:creationId xmlns:a16="http://schemas.microsoft.com/office/drawing/2014/main" id="{31FA44CF-C9EA-FD75-4626-78484A71C9E2}"/>
              </a:ext>
            </a:extLst>
          </p:cNvPr>
          <p:cNvSpPr/>
          <p:nvPr/>
        </p:nvSpPr>
        <p:spPr>
          <a:xfrm>
            <a:off x="6874387" y="2871124"/>
            <a:ext cx="2930997" cy="1334261"/>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Helvetica" pitchFamily="2" charset="0"/>
              </a:rPr>
              <a:t>Behavior</a:t>
            </a:r>
          </a:p>
        </p:txBody>
      </p:sp>
      <p:sp>
        <p:nvSpPr>
          <p:cNvPr id="5" name="Rectangle 4">
            <a:extLst>
              <a:ext uri="{FF2B5EF4-FFF2-40B4-BE49-F238E27FC236}">
                <a16:creationId xmlns:a16="http://schemas.microsoft.com/office/drawing/2014/main" id="{DB4D2126-D9B7-15CF-D6E8-B71AB1DCFDF8}"/>
              </a:ext>
            </a:extLst>
          </p:cNvPr>
          <p:cNvSpPr/>
          <p:nvPr/>
        </p:nvSpPr>
        <p:spPr>
          <a:xfrm>
            <a:off x="2386617" y="2871125"/>
            <a:ext cx="2930997" cy="1334261"/>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Helvetica" pitchFamily="2" charset="0"/>
              </a:rPr>
              <a:t>Self-Reported</a:t>
            </a:r>
          </a:p>
          <a:p>
            <a:pPr algn="ctr"/>
            <a:r>
              <a:rPr lang="en-US" sz="3200" dirty="0">
                <a:solidFill>
                  <a:schemeClr val="tx1"/>
                </a:solidFill>
                <a:latin typeface="Helvetica" pitchFamily="2" charset="0"/>
              </a:rPr>
              <a:t>Self Control</a:t>
            </a:r>
          </a:p>
        </p:txBody>
      </p:sp>
      <p:cxnSp>
        <p:nvCxnSpPr>
          <p:cNvPr id="6" name="Straight Arrow Connector 5">
            <a:extLst>
              <a:ext uri="{FF2B5EF4-FFF2-40B4-BE49-F238E27FC236}">
                <a16:creationId xmlns:a16="http://schemas.microsoft.com/office/drawing/2014/main" id="{9A37AC0B-9965-5E2A-E212-29235B008CC7}"/>
              </a:ext>
            </a:extLst>
          </p:cNvPr>
          <p:cNvCxnSpPr>
            <a:cxnSpLocks/>
            <a:stCxn id="5" idx="3"/>
            <a:endCxn id="4" idx="1"/>
          </p:cNvCxnSpPr>
          <p:nvPr/>
        </p:nvCxnSpPr>
        <p:spPr>
          <a:xfrm flipV="1">
            <a:off x="5317614" y="3538255"/>
            <a:ext cx="1556773"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09102496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D506D2-1423-4906-A184-A5D9DBF8EFD4}"/>
              </a:ext>
            </a:extLst>
          </p:cNvPr>
          <p:cNvSpPr>
            <a:spLocks noGrp="1"/>
          </p:cNvSpPr>
          <p:nvPr>
            <p:ph type="ctrTitle"/>
          </p:nvPr>
        </p:nvSpPr>
        <p:spPr>
          <a:xfrm>
            <a:off x="-2" y="858520"/>
            <a:ext cx="12192000" cy="2387600"/>
          </a:xfrm>
        </p:spPr>
        <p:txBody>
          <a:bodyPr>
            <a:normAutofit/>
          </a:bodyPr>
          <a:lstStyle/>
          <a:p>
            <a:r>
              <a:rPr lang="en-US" sz="2800" b="0" dirty="0"/>
              <a:t>How much </a:t>
            </a:r>
            <a:r>
              <a:rPr lang="en-US" sz="2800" dirty="0"/>
              <a:t>self-control</a:t>
            </a:r>
            <a:r>
              <a:rPr lang="en-US" sz="2800" b="0" dirty="0"/>
              <a:t> do you have when it comes to exercise?</a:t>
            </a:r>
          </a:p>
        </p:txBody>
      </p:sp>
      <p:grpSp>
        <p:nvGrpSpPr>
          <p:cNvPr id="19" name="Group 18">
            <a:extLst>
              <a:ext uri="{FF2B5EF4-FFF2-40B4-BE49-F238E27FC236}">
                <a16:creationId xmlns:a16="http://schemas.microsoft.com/office/drawing/2014/main" id="{5256E12C-80A3-48C4-E24B-09199A9633F6}"/>
              </a:ext>
            </a:extLst>
          </p:cNvPr>
          <p:cNvGrpSpPr/>
          <p:nvPr/>
        </p:nvGrpSpPr>
        <p:grpSpPr>
          <a:xfrm>
            <a:off x="673024" y="3868559"/>
            <a:ext cx="10845951" cy="570243"/>
            <a:chOff x="561189" y="3868559"/>
            <a:chExt cx="10845951" cy="570243"/>
          </a:xfrm>
        </p:grpSpPr>
        <p:sp>
          <p:nvSpPr>
            <p:cNvPr id="2" name="Rounded Rectangle 1">
              <a:extLst>
                <a:ext uri="{FF2B5EF4-FFF2-40B4-BE49-F238E27FC236}">
                  <a16:creationId xmlns:a16="http://schemas.microsoft.com/office/drawing/2014/main" id="{DAB60C59-875B-C38C-AA44-1B70E85EFF30}"/>
                </a:ext>
              </a:extLst>
            </p:cNvPr>
            <p:cNvSpPr/>
            <p:nvPr/>
          </p:nvSpPr>
          <p:spPr>
            <a:xfrm>
              <a:off x="561189"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0</a:t>
              </a:r>
            </a:p>
          </p:txBody>
        </p:sp>
        <p:sp>
          <p:nvSpPr>
            <p:cNvPr id="3" name="Rounded Rectangle 2">
              <a:extLst>
                <a:ext uri="{FF2B5EF4-FFF2-40B4-BE49-F238E27FC236}">
                  <a16:creationId xmlns:a16="http://schemas.microsoft.com/office/drawing/2014/main" id="{B3F705A7-71A0-D070-1A65-7E8920480B0B}"/>
                </a:ext>
              </a:extLst>
            </p:cNvPr>
            <p:cNvSpPr/>
            <p:nvPr/>
          </p:nvSpPr>
          <p:spPr>
            <a:xfrm>
              <a:off x="3568896"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3</a:t>
              </a:r>
            </a:p>
          </p:txBody>
        </p:sp>
        <p:sp>
          <p:nvSpPr>
            <p:cNvPr id="7" name="Rounded Rectangle 6">
              <a:extLst>
                <a:ext uri="{FF2B5EF4-FFF2-40B4-BE49-F238E27FC236}">
                  <a16:creationId xmlns:a16="http://schemas.microsoft.com/office/drawing/2014/main" id="{3DF87519-AE20-B734-7279-6C487140A852}"/>
                </a:ext>
              </a:extLst>
            </p:cNvPr>
            <p:cNvSpPr/>
            <p:nvPr/>
          </p:nvSpPr>
          <p:spPr>
            <a:xfrm>
              <a:off x="9584310"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9</a:t>
              </a:r>
            </a:p>
          </p:txBody>
        </p:sp>
        <p:sp>
          <p:nvSpPr>
            <p:cNvPr id="9" name="Rounded Rectangle 8">
              <a:extLst>
                <a:ext uri="{FF2B5EF4-FFF2-40B4-BE49-F238E27FC236}">
                  <a16:creationId xmlns:a16="http://schemas.microsoft.com/office/drawing/2014/main" id="{1573972F-11D4-4FB6-10CF-256E01331492}"/>
                </a:ext>
              </a:extLst>
            </p:cNvPr>
            <p:cNvSpPr/>
            <p:nvPr/>
          </p:nvSpPr>
          <p:spPr>
            <a:xfrm>
              <a:off x="5574034"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5</a:t>
              </a:r>
            </a:p>
          </p:txBody>
        </p:sp>
        <p:sp>
          <p:nvSpPr>
            <p:cNvPr id="10" name="Rounded Rectangle 9">
              <a:extLst>
                <a:ext uri="{FF2B5EF4-FFF2-40B4-BE49-F238E27FC236}">
                  <a16:creationId xmlns:a16="http://schemas.microsoft.com/office/drawing/2014/main" id="{1DA36C6F-4F77-D028-55C2-536038CCD640}"/>
                </a:ext>
              </a:extLst>
            </p:cNvPr>
            <p:cNvSpPr/>
            <p:nvPr/>
          </p:nvSpPr>
          <p:spPr>
            <a:xfrm>
              <a:off x="7579172"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7</a:t>
              </a:r>
            </a:p>
          </p:txBody>
        </p:sp>
        <p:sp>
          <p:nvSpPr>
            <p:cNvPr id="13" name="Rounded Rectangle 12">
              <a:extLst>
                <a:ext uri="{FF2B5EF4-FFF2-40B4-BE49-F238E27FC236}">
                  <a16:creationId xmlns:a16="http://schemas.microsoft.com/office/drawing/2014/main" id="{91B78E22-270C-11EE-37D2-1D6FC1F03D4E}"/>
                </a:ext>
              </a:extLst>
            </p:cNvPr>
            <p:cNvSpPr/>
            <p:nvPr/>
          </p:nvSpPr>
          <p:spPr>
            <a:xfrm>
              <a:off x="1563758"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1</a:t>
              </a:r>
            </a:p>
          </p:txBody>
        </p:sp>
        <p:sp>
          <p:nvSpPr>
            <p:cNvPr id="14" name="Rounded Rectangle 13">
              <a:extLst>
                <a:ext uri="{FF2B5EF4-FFF2-40B4-BE49-F238E27FC236}">
                  <a16:creationId xmlns:a16="http://schemas.microsoft.com/office/drawing/2014/main" id="{5F42EE72-4048-83C1-5EE2-E4A639054245}"/>
                </a:ext>
              </a:extLst>
            </p:cNvPr>
            <p:cNvSpPr/>
            <p:nvPr/>
          </p:nvSpPr>
          <p:spPr>
            <a:xfrm>
              <a:off x="4571465"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4</a:t>
              </a:r>
            </a:p>
          </p:txBody>
        </p:sp>
        <p:sp>
          <p:nvSpPr>
            <p:cNvPr id="15" name="Rounded Rectangle 14">
              <a:extLst>
                <a:ext uri="{FF2B5EF4-FFF2-40B4-BE49-F238E27FC236}">
                  <a16:creationId xmlns:a16="http://schemas.microsoft.com/office/drawing/2014/main" id="{8430CD9C-0EA8-111B-D67F-44EE7C6491A6}"/>
                </a:ext>
              </a:extLst>
            </p:cNvPr>
            <p:cNvSpPr/>
            <p:nvPr/>
          </p:nvSpPr>
          <p:spPr>
            <a:xfrm>
              <a:off x="10586881"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10</a:t>
              </a:r>
            </a:p>
          </p:txBody>
        </p:sp>
        <p:sp>
          <p:nvSpPr>
            <p:cNvPr id="16" name="Rounded Rectangle 15">
              <a:extLst>
                <a:ext uri="{FF2B5EF4-FFF2-40B4-BE49-F238E27FC236}">
                  <a16:creationId xmlns:a16="http://schemas.microsoft.com/office/drawing/2014/main" id="{CE92C322-3D7C-E1A1-B7F9-551C820A3060}"/>
                </a:ext>
              </a:extLst>
            </p:cNvPr>
            <p:cNvSpPr/>
            <p:nvPr/>
          </p:nvSpPr>
          <p:spPr>
            <a:xfrm>
              <a:off x="6576603"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6</a:t>
              </a:r>
            </a:p>
          </p:txBody>
        </p:sp>
        <p:sp>
          <p:nvSpPr>
            <p:cNvPr id="17" name="Rounded Rectangle 16">
              <a:extLst>
                <a:ext uri="{FF2B5EF4-FFF2-40B4-BE49-F238E27FC236}">
                  <a16:creationId xmlns:a16="http://schemas.microsoft.com/office/drawing/2014/main" id="{44CD9C1B-C00E-CDD7-DCBC-32076F0B6150}"/>
                </a:ext>
              </a:extLst>
            </p:cNvPr>
            <p:cNvSpPr/>
            <p:nvPr/>
          </p:nvSpPr>
          <p:spPr>
            <a:xfrm>
              <a:off x="8581741"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8</a:t>
              </a:r>
            </a:p>
          </p:txBody>
        </p:sp>
        <p:sp>
          <p:nvSpPr>
            <p:cNvPr id="18" name="Rounded Rectangle 17">
              <a:extLst>
                <a:ext uri="{FF2B5EF4-FFF2-40B4-BE49-F238E27FC236}">
                  <a16:creationId xmlns:a16="http://schemas.microsoft.com/office/drawing/2014/main" id="{5358492E-B35F-C42E-CAB2-2D3A74E4D47C}"/>
                </a:ext>
              </a:extLst>
            </p:cNvPr>
            <p:cNvSpPr/>
            <p:nvPr/>
          </p:nvSpPr>
          <p:spPr>
            <a:xfrm>
              <a:off x="2566327"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2</a:t>
              </a:r>
            </a:p>
          </p:txBody>
        </p:sp>
      </p:grpSp>
      <p:sp>
        <p:nvSpPr>
          <p:cNvPr id="20" name="TextBox 19">
            <a:extLst>
              <a:ext uri="{FF2B5EF4-FFF2-40B4-BE49-F238E27FC236}">
                <a16:creationId xmlns:a16="http://schemas.microsoft.com/office/drawing/2014/main" id="{6E246697-442D-7F5F-483D-557D27C7DCF1}"/>
              </a:ext>
            </a:extLst>
          </p:cNvPr>
          <p:cNvSpPr txBox="1"/>
          <p:nvPr/>
        </p:nvSpPr>
        <p:spPr>
          <a:xfrm>
            <a:off x="673024" y="3445664"/>
            <a:ext cx="800412" cy="369332"/>
          </a:xfrm>
          <a:prstGeom prst="rect">
            <a:avLst/>
          </a:prstGeom>
          <a:noFill/>
        </p:spPr>
        <p:txBody>
          <a:bodyPr wrap="none" rtlCol="0">
            <a:spAutoFit/>
          </a:bodyPr>
          <a:lstStyle>
            <a:defPPr>
              <a:defRPr lang="en-US"/>
            </a:defPPr>
            <a:lvl1pPr>
              <a:defRPr>
                <a:latin typeface="Helvetica" pitchFamily="2" charset="0"/>
              </a:defRPr>
            </a:lvl1pPr>
          </a:lstStyle>
          <a:p>
            <a:r>
              <a:rPr lang="en-US" dirty="0"/>
              <a:t>A little</a:t>
            </a:r>
          </a:p>
        </p:txBody>
      </p:sp>
      <p:sp>
        <p:nvSpPr>
          <p:cNvPr id="21" name="TextBox 20">
            <a:extLst>
              <a:ext uri="{FF2B5EF4-FFF2-40B4-BE49-F238E27FC236}">
                <a16:creationId xmlns:a16="http://schemas.microsoft.com/office/drawing/2014/main" id="{6409BCE7-36F9-DC6D-0F79-5CB56C727E37}"/>
              </a:ext>
            </a:extLst>
          </p:cNvPr>
          <p:cNvSpPr txBox="1"/>
          <p:nvPr/>
        </p:nvSpPr>
        <p:spPr>
          <a:xfrm>
            <a:off x="5147257" y="3445664"/>
            <a:ext cx="2044341" cy="369332"/>
          </a:xfrm>
          <a:prstGeom prst="rect">
            <a:avLst/>
          </a:prstGeom>
          <a:noFill/>
        </p:spPr>
        <p:txBody>
          <a:bodyPr wrap="none" rtlCol="0">
            <a:spAutoFit/>
          </a:bodyPr>
          <a:lstStyle>
            <a:defPPr>
              <a:defRPr lang="en-US"/>
            </a:defPPr>
            <a:lvl1pPr>
              <a:defRPr>
                <a:latin typeface="Helvetica" pitchFamily="2" charset="0"/>
              </a:defRPr>
            </a:lvl1pPr>
          </a:lstStyle>
          <a:p>
            <a:pPr algn="ctr"/>
            <a:r>
              <a:rPr lang="en-US" dirty="0"/>
              <a:t>A medium amount</a:t>
            </a:r>
          </a:p>
        </p:txBody>
      </p:sp>
      <p:sp>
        <p:nvSpPr>
          <p:cNvPr id="22" name="TextBox 21">
            <a:extLst>
              <a:ext uri="{FF2B5EF4-FFF2-40B4-BE49-F238E27FC236}">
                <a16:creationId xmlns:a16="http://schemas.microsoft.com/office/drawing/2014/main" id="{FF2F8B7D-9CE7-CC3A-DAAF-45600280C933}"/>
              </a:ext>
            </a:extLst>
          </p:cNvPr>
          <p:cNvSpPr txBox="1"/>
          <p:nvPr/>
        </p:nvSpPr>
        <p:spPr>
          <a:xfrm>
            <a:off x="10865418" y="3445664"/>
            <a:ext cx="633700" cy="369332"/>
          </a:xfrm>
          <a:prstGeom prst="rect">
            <a:avLst/>
          </a:prstGeom>
          <a:noFill/>
        </p:spPr>
        <p:txBody>
          <a:bodyPr wrap="none" rtlCol="0">
            <a:spAutoFit/>
          </a:bodyPr>
          <a:lstStyle>
            <a:defPPr>
              <a:defRPr lang="en-US"/>
            </a:defPPr>
            <a:lvl1pPr>
              <a:defRPr>
                <a:latin typeface="Helvetica" pitchFamily="2" charset="0"/>
              </a:defRPr>
            </a:lvl1pPr>
          </a:lstStyle>
          <a:p>
            <a:pPr algn="r"/>
            <a:r>
              <a:rPr lang="en-US" dirty="0"/>
              <a:t>A lot</a:t>
            </a:r>
          </a:p>
        </p:txBody>
      </p:sp>
      <p:pic>
        <p:nvPicPr>
          <p:cNvPr id="24" name="Picture 23" descr="A black background with a letter&#10;&#10;Description automatically generated">
            <a:extLst>
              <a:ext uri="{FF2B5EF4-FFF2-40B4-BE49-F238E27FC236}">
                <a16:creationId xmlns:a16="http://schemas.microsoft.com/office/drawing/2014/main" id="{FCAF871E-AA17-C0BD-5E26-8EE4D00D8F45}"/>
              </a:ext>
            </a:extLst>
          </p:cNvPr>
          <p:cNvPicPr>
            <a:picLocks noChangeAspect="1"/>
          </p:cNvPicPr>
          <p:nvPr/>
        </p:nvPicPr>
        <p:blipFill>
          <a:blip r:embed="rId3"/>
          <a:stretch>
            <a:fillRect/>
          </a:stretch>
        </p:blipFill>
        <p:spPr>
          <a:xfrm>
            <a:off x="5431025" y="920694"/>
            <a:ext cx="1329946" cy="1329946"/>
          </a:xfrm>
          <a:prstGeom prst="rect">
            <a:avLst/>
          </a:prstGeom>
        </p:spPr>
      </p:pic>
    </p:spTree>
    <p:extLst>
      <p:ext uri="{BB962C8B-B14F-4D97-AF65-F5344CB8AC3E}">
        <p14:creationId xmlns:p14="http://schemas.microsoft.com/office/powerpoint/2010/main" val="23133786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8E000-29E2-9EFB-9FA9-DA880204B500}"/>
              </a:ext>
            </a:extLst>
          </p:cNvPr>
          <p:cNvSpPr>
            <a:spLocks noGrp="1"/>
          </p:cNvSpPr>
          <p:nvPr>
            <p:ph type="title"/>
          </p:nvPr>
        </p:nvSpPr>
        <p:spPr/>
        <p:txBody>
          <a:bodyPr/>
          <a:lstStyle/>
          <a:p>
            <a:r>
              <a:rPr lang="en-US" dirty="0"/>
              <a:t>To estimate reference bias, we do something unusual</a:t>
            </a:r>
          </a:p>
        </p:txBody>
      </p:sp>
      <p:sp>
        <p:nvSpPr>
          <p:cNvPr id="3" name="Slide Number Placeholder 2">
            <a:extLst>
              <a:ext uri="{FF2B5EF4-FFF2-40B4-BE49-F238E27FC236}">
                <a16:creationId xmlns:a16="http://schemas.microsoft.com/office/drawing/2014/main" id="{66595A9C-C654-7422-993C-65DD111D4359}"/>
              </a:ext>
            </a:extLst>
          </p:cNvPr>
          <p:cNvSpPr>
            <a:spLocks noGrp="1"/>
          </p:cNvSpPr>
          <p:nvPr>
            <p:ph type="sldNum" sz="quarter" idx="12"/>
          </p:nvPr>
        </p:nvSpPr>
        <p:spPr/>
        <p:txBody>
          <a:bodyPr/>
          <a:lstStyle/>
          <a:p>
            <a:fld id="{5A731768-43F7-7646-8F6F-831FF93FBEA7}" type="slidenum">
              <a:rPr lang="en-US" smtClean="0"/>
              <a:t>20</a:t>
            </a:fld>
            <a:endParaRPr lang="en-US"/>
          </a:p>
        </p:txBody>
      </p:sp>
      <p:sp>
        <p:nvSpPr>
          <p:cNvPr id="4" name="Rectangle 3">
            <a:extLst>
              <a:ext uri="{FF2B5EF4-FFF2-40B4-BE49-F238E27FC236}">
                <a16:creationId xmlns:a16="http://schemas.microsoft.com/office/drawing/2014/main" id="{31FA44CF-C9EA-FD75-4626-78484A71C9E2}"/>
              </a:ext>
            </a:extLst>
          </p:cNvPr>
          <p:cNvSpPr/>
          <p:nvPr/>
        </p:nvSpPr>
        <p:spPr>
          <a:xfrm>
            <a:off x="2351329" y="2879855"/>
            <a:ext cx="2930997" cy="1334261"/>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Helvetica" pitchFamily="2" charset="0"/>
              </a:rPr>
              <a:t>Behavior</a:t>
            </a:r>
          </a:p>
        </p:txBody>
      </p:sp>
      <p:sp>
        <p:nvSpPr>
          <p:cNvPr id="5" name="Rectangle 4">
            <a:extLst>
              <a:ext uri="{FF2B5EF4-FFF2-40B4-BE49-F238E27FC236}">
                <a16:creationId xmlns:a16="http://schemas.microsoft.com/office/drawing/2014/main" id="{DB4D2126-D9B7-15CF-D6E8-B71AB1DCFDF8}"/>
              </a:ext>
            </a:extLst>
          </p:cNvPr>
          <p:cNvSpPr/>
          <p:nvPr/>
        </p:nvSpPr>
        <p:spPr>
          <a:xfrm>
            <a:off x="6909674" y="2879854"/>
            <a:ext cx="2930997" cy="1334261"/>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Helvetica" pitchFamily="2" charset="0"/>
              </a:rPr>
              <a:t>Self-Reported</a:t>
            </a:r>
          </a:p>
          <a:p>
            <a:pPr algn="ctr"/>
            <a:r>
              <a:rPr lang="en-US" sz="3200" dirty="0">
                <a:solidFill>
                  <a:schemeClr val="tx1"/>
                </a:solidFill>
                <a:latin typeface="Helvetica" pitchFamily="2" charset="0"/>
              </a:rPr>
              <a:t>Self Control</a:t>
            </a:r>
          </a:p>
        </p:txBody>
      </p:sp>
      <p:cxnSp>
        <p:nvCxnSpPr>
          <p:cNvPr id="6" name="Straight Arrow Connector 5">
            <a:extLst>
              <a:ext uri="{FF2B5EF4-FFF2-40B4-BE49-F238E27FC236}">
                <a16:creationId xmlns:a16="http://schemas.microsoft.com/office/drawing/2014/main" id="{9A37AC0B-9965-5E2A-E212-29235B008CC7}"/>
              </a:ext>
            </a:extLst>
          </p:cNvPr>
          <p:cNvCxnSpPr>
            <a:cxnSpLocks/>
            <a:stCxn id="4" idx="3"/>
            <a:endCxn id="5" idx="1"/>
          </p:cNvCxnSpPr>
          <p:nvPr/>
        </p:nvCxnSpPr>
        <p:spPr>
          <a:xfrm flipV="1">
            <a:off x="5282326" y="3546985"/>
            <a:ext cx="1627348"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76241259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8E000-29E2-9EFB-9FA9-DA880204B500}"/>
              </a:ext>
            </a:extLst>
          </p:cNvPr>
          <p:cNvSpPr>
            <a:spLocks noGrp="1"/>
          </p:cNvSpPr>
          <p:nvPr>
            <p:ph type="title"/>
          </p:nvPr>
        </p:nvSpPr>
        <p:spPr/>
        <p:txBody>
          <a:bodyPr/>
          <a:lstStyle/>
          <a:p>
            <a:r>
              <a:rPr lang="en-US" dirty="0"/>
              <a:t>To estimate reference bias, we do something unusual</a:t>
            </a:r>
          </a:p>
        </p:txBody>
      </p:sp>
      <p:sp>
        <p:nvSpPr>
          <p:cNvPr id="3" name="Slide Number Placeholder 2">
            <a:extLst>
              <a:ext uri="{FF2B5EF4-FFF2-40B4-BE49-F238E27FC236}">
                <a16:creationId xmlns:a16="http://schemas.microsoft.com/office/drawing/2014/main" id="{66595A9C-C654-7422-993C-65DD111D4359}"/>
              </a:ext>
            </a:extLst>
          </p:cNvPr>
          <p:cNvSpPr>
            <a:spLocks noGrp="1"/>
          </p:cNvSpPr>
          <p:nvPr>
            <p:ph type="sldNum" sz="quarter" idx="12"/>
          </p:nvPr>
        </p:nvSpPr>
        <p:spPr/>
        <p:txBody>
          <a:bodyPr/>
          <a:lstStyle/>
          <a:p>
            <a:fld id="{5A731768-43F7-7646-8F6F-831FF93FBEA7}" type="slidenum">
              <a:rPr lang="en-US" smtClean="0"/>
              <a:t>21</a:t>
            </a:fld>
            <a:endParaRPr lang="en-US"/>
          </a:p>
        </p:txBody>
      </p:sp>
      <p:sp>
        <p:nvSpPr>
          <p:cNvPr id="4" name="Rectangle 3">
            <a:extLst>
              <a:ext uri="{FF2B5EF4-FFF2-40B4-BE49-F238E27FC236}">
                <a16:creationId xmlns:a16="http://schemas.microsoft.com/office/drawing/2014/main" id="{31FA44CF-C9EA-FD75-4626-78484A71C9E2}"/>
              </a:ext>
            </a:extLst>
          </p:cNvPr>
          <p:cNvSpPr/>
          <p:nvPr/>
        </p:nvSpPr>
        <p:spPr>
          <a:xfrm>
            <a:off x="2351329" y="1965455"/>
            <a:ext cx="2930997" cy="1334261"/>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Helvetica" pitchFamily="2" charset="0"/>
              </a:rPr>
              <a:t>Behavior</a:t>
            </a:r>
          </a:p>
        </p:txBody>
      </p:sp>
      <p:sp>
        <p:nvSpPr>
          <p:cNvPr id="5" name="Rectangle 4">
            <a:extLst>
              <a:ext uri="{FF2B5EF4-FFF2-40B4-BE49-F238E27FC236}">
                <a16:creationId xmlns:a16="http://schemas.microsoft.com/office/drawing/2014/main" id="{DB4D2126-D9B7-15CF-D6E8-B71AB1DCFDF8}"/>
              </a:ext>
            </a:extLst>
          </p:cNvPr>
          <p:cNvSpPr/>
          <p:nvPr/>
        </p:nvSpPr>
        <p:spPr>
          <a:xfrm>
            <a:off x="6909674" y="2879854"/>
            <a:ext cx="2930997" cy="1334261"/>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Helvetica" pitchFamily="2" charset="0"/>
              </a:rPr>
              <a:t>Self-Reported</a:t>
            </a:r>
          </a:p>
          <a:p>
            <a:pPr algn="ctr"/>
            <a:r>
              <a:rPr lang="en-US" sz="3200" dirty="0">
                <a:solidFill>
                  <a:schemeClr val="tx1"/>
                </a:solidFill>
                <a:latin typeface="Helvetica" pitchFamily="2" charset="0"/>
              </a:rPr>
              <a:t>Self Control</a:t>
            </a:r>
          </a:p>
        </p:txBody>
      </p:sp>
      <p:cxnSp>
        <p:nvCxnSpPr>
          <p:cNvPr id="6" name="Straight Arrow Connector 5">
            <a:extLst>
              <a:ext uri="{FF2B5EF4-FFF2-40B4-BE49-F238E27FC236}">
                <a16:creationId xmlns:a16="http://schemas.microsoft.com/office/drawing/2014/main" id="{9A37AC0B-9965-5E2A-E212-29235B008CC7}"/>
              </a:ext>
            </a:extLst>
          </p:cNvPr>
          <p:cNvCxnSpPr>
            <a:cxnSpLocks/>
            <a:stCxn id="4" idx="3"/>
            <a:endCxn id="5" idx="1"/>
          </p:cNvCxnSpPr>
          <p:nvPr/>
        </p:nvCxnSpPr>
        <p:spPr>
          <a:xfrm>
            <a:off x="5282326" y="2632586"/>
            <a:ext cx="1627348" cy="91439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8" name="Rectangle 7">
            <a:extLst>
              <a:ext uri="{FF2B5EF4-FFF2-40B4-BE49-F238E27FC236}">
                <a16:creationId xmlns:a16="http://schemas.microsoft.com/office/drawing/2014/main" id="{C7C05C1F-9796-A0CF-83FC-08D1AC3B56B5}"/>
              </a:ext>
            </a:extLst>
          </p:cNvPr>
          <p:cNvSpPr/>
          <p:nvPr/>
        </p:nvSpPr>
        <p:spPr>
          <a:xfrm>
            <a:off x="2351328" y="3564683"/>
            <a:ext cx="2930997" cy="1334261"/>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Helvetica" pitchFamily="2" charset="0"/>
              </a:rPr>
              <a:t>Peers’ Behavior</a:t>
            </a:r>
          </a:p>
        </p:txBody>
      </p:sp>
      <p:cxnSp>
        <p:nvCxnSpPr>
          <p:cNvPr id="9" name="Straight Arrow Connector 8">
            <a:extLst>
              <a:ext uri="{FF2B5EF4-FFF2-40B4-BE49-F238E27FC236}">
                <a16:creationId xmlns:a16="http://schemas.microsoft.com/office/drawing/2014/main" id="{F18346FE-E29B-2D01-C004-7AE9BFC443D4}"/>
              </a:ext>
            </a:extLst>
          </p:cNvPr>
          <p:cNvCxnSpPr>
            <a:cxnSpLocks/>
            <a:stCxn id="8" idx="3"/>
            <a:endCxn id="5" idx="1"/>
          </p:cNvCxnSpPr>
          <p:nvPr/>
        </p:nvCxnSpPr>
        <p:spPr>
          <a:xfrm flipV="1">
            <a:off x="5282325" y="3546985"/>
            <a:ext cx="1627349" cy="68482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4220327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831630-9BF9-3426-D198-4AB00DEAB2C4}"/>
              </a:ext>
            </a:extLst>
          </p:cNvPr>
          <p:cNvSpPr>
            <a:spLocks noGrp="1"/>
          </p:cNvSpPr>
          <p:nvPr>
            <p:ph type="title"/>
          </p:nvPr>
        </p:nvSpPr>
        <p:spPr/>
        <p:txBody>
          <a:bodyPr/>
          <a:lstStyle/>
          <a:p>
            <a:r>
              <a:rPr lang="en-US" dirty="0"/>
              <a:t>Evidence for reference bias within schools in a natural experiment in Mexico</a:t>
            </a:r>
          </a:p>
        </p:txBody>
      </p:sp>
      <p:sp>
        <p:nvSpPr>
          <p:cNvPr id="7" name="Slide Number Placeholder 6">
            <a:extLst>
              <a:ext uri="{FF2B5EF4-FFF2-40B4-BE49-F238E27FC236}">
                <a16:creationId xmlns:a16="http://schemas.microsoft.com/office/drawing/2014/main" id="{DA47DE88-E2FF-A5F4-2ED8-A93C08D273AA}"/>
              </a:ext>
            </a:extLst>
          </p:cNvPr>
          <p:cNvSpPr>
            <a:spLocks noGrp="1"/>
          </p:cNvSpPr>
          <p:nvPr>
            <p:ph type="sldNum" sz="quarter" idx="12"/>
          </p:nvPr>
        </p:nvSpPr>
        <p:spPr/>
        <p:txBody>
          <a:bodyPr/>
          <a:lstStyle/>
          <a:p>
            <a:fld id="{5A731768-43F7-7646-8F6F-831FF93FBEA7}" type="slidenum">
              <a:rPr lang="en-US" smtClean="0"/>
              <a:t>22</a:t>
            </a:fld>
            <a:endParaRPr lang="en-US"/>
          </a:p>
        </p:txBody>
      </p:sp>
      <p:sp>
        <p:nvSpPr>
          <p:cNvPr id="8" name="TextBox 7">
            <a:extLst>
              <a:ext uri="{FF2B5EF4-FFF2-40B4-BE49-F238E27FC236}">
                <a16:creationId xmlns:a16="http://schemas.microsoft.com/office/drawing/2014/main" id="{6DF58778-D25A-D3DF-E904-7BA984573AEA}"/>
              </a:ext>
            </a:extLst>
          </p:cNvPr>
          <p:cNvSpPr txBox="1"/>
          <p:nvPr/>
        </p:nvSpPr>
        <p:spPr>
          <a:xfrm>
            <a:off x="0" y="6519446"/>
            <a:ext cx="1737976" cy="338554"/>
          </a:xfrm>
          <a:prstGeom prst="rect">
            <a:avLst/>
          </a:prstGeom>
          <a:noFill/>
        </p:spPr>
        <p:txBody>
          <a:bodyPr wrap="none" rtlCol="0">
            <a:spAutoFit/>
          </a:bodyPr>
          <a:lstStyle/>
          <a:p>
            <a:r>
              <a:rPr lang="en-US" sz="1600" dirty="0">
                <a:solidFill>
                  <a:schemeClr val="tx1">
                    <a:lumMod val="50000"/>
                    <a:lumOff val="50000"/>
                  </a:schemeClr>
                </a:solidFill>
                <a:latin typeface="Helvetica" pitchFamily="2" charset="0"/>
              </a:rPr>
              <a:t>Lira et al., (2022)</a:t>
            </a:r>
          </a:p>
        </p:txBody>
      </p:sp>
      <p:pic>
        <p:nvPicPr>
          <p:cNvPr id="4" name="Picture 3">
            <a:extLst>
              <a:ext uri="{FF2B5EF4-FFF2-40B4-BE49-F238E27FC236}">
                <a16:creationId xmlns:a16="http://schemas.microsoft.com/office/drawing/2014/main" id="{D513AACF-9278-7F2A-B908-1C3B5B40D9C2}"/>
              </a:ext>
            </a:extLst>
          </p:cNvPr>
          <p:cNvPicPr>
            <a:picLocks noChangeAspect="1"/>
          </p:cNvPicPr>
          <p:nvPr/>
        </p:nvPicPr>
        <p:blipFill>
          <a:blip r:embed="rId2"/>
          <a:stretch>
            <a:fillRect/>
          </a:stretch>
        </p:blipFill>
        <p:spPr>
          <a:xfrm>
            <a:off x="2556510" y="1433649"/>
            <a:ext cx="7078980" cy="5179741"/>
          </a:xfrm>
          <a:prstGeom prst="rect">
            <a:avLst/>
          </a:prstGeom>
        </p:spPr>
      </p:pic>
    </p:spTree>
    <p:extLst>
      <p:ext uri="{BB962C8B-B14F-4D97-AF65-F5344CB8AC3E}">
        <p14:creationId xmlns:p14="http://schemas.microsoft.com/office/powerpoint/2010/main" val="149450402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DC7FA9D-83FD-3D14-7BE6-320DDA90628B}"/>
              </a:ext>
            </a:extLst>
          </p:cNvPr>
          <p:cNvPicPr>
            <a:picLocks noChangeAspect="1"/>
          </p:cNvPicPr>
          <p:nvPr/>
        </p:nvPicPr>
        <p:blipFill rotWithShape="1">
          <a:blip r:embed="rId3"/>
          <a:srcRect r="30576"/>
          <a:stretch/>
        </p:blipFill>
        <p:spPr>
          <a:xfrm>
            <a:off x="3365754" y="1690688"/>
            <a:ext cx="5460492" cy="4494494"/>
          </a:xfrm>
          <a:prstGeom prst="rect">
            <a:avLst/>
          </a:prstGeom>
        </p:spPr>
      </p:pic>
      <p:sp>
        <p:nvSpPr>
          <p:cNvPr id="13" name="Rectangle 12">
            <a:extLst>
              <a:ext uri="{FF2B5EF4-FFF2-40B4-BE49-F238E27FC236}">
                <a16:creationId xmlns:a16="http://schemas.microsoft.com/office/drawing/2014/main" id="{687E8252-75FB-7E0B-1BEA-6B9DDC36C55D}"/>
              </a:ext>
            </a:extLst>
          </p:cNvPr>
          <p:cNvSpPr/>
          <p:nvPr/>
        </p:nvSpPr>
        <p:spPr>
          <a:xfrm>
            <a:off x="4025646" y="1690688"/>
            <a:ext cx="2356484" cy="51714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latin typeface="Helvetica" pitchFamily="2" charset="0"/>
              </a:rPr>
              <a:t>Conscientiousness</a:t>
            </a:r>
          </a:p>
        </p:txBody>
      </p:sp>
      <p:sp>
        <p:nvSpPr>
          <p:cNvPr id="14" name="Rectangle 13">
            <a:extLst>
              <a:ext uri="{FF2B5EF4-FFF2-40B4-BE49-F238E27FC236}">
                <a16:creationId xmlns:a16="http://schemas.microsoft.com/office/drawing/2014/main" id="{F493E394-F03B-D6DF-076A-03B72A6B4992}"/>
              </a:ext>
            </a:extLst>
          </p:cNvPr>
          <p:cNvSpPr/>
          <p:nvPr/>
        </p:nvSpPr>
        <p:spPr>
          <a:xfrm>
            <a:off x="6425946" y="1690688"/>
            <a:ext cx="2356484" cy="517143"/>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ysClr val="windowText" lastClr="000000"/>
                </a:solidFill>
                <a:latin typeface="Helvetica" pitchFamily="2" charset="0"/>
              </a:rPr>
              <a:t>Standards</a:t>
            </a:r>
          </a:p>
        </p:txBody>
      </p:sp>
      <p:sp>
        <p:nvSpPr>
          <p:cNvPr id="2" name="Title 1">
            <a:extLst>
              <a:ext uri="{FF2B5EF4-FFF2-40B4-BE49-F238E27FC236}">
                <a16:creationId xmlns:a16="http://schemas.microsoft.com/office/drawing/2014/main" id="{B1831630-9BF9-3426-D198-4AB00DEAB2C4}"/>
              </a:ext>
            </a:extLst>
          </p:cNvPr>
          <p:cNvSpPr>
            <a:spLocks noGrp="1"/>
          </p:cNvSpPr>
          <p:nvPr>
            <p:ph type="title"/>
          </p:nvPr>
        </p:nvSpPr>
        <p:spPr/>
        <p:txBody>
          <a:bodyPr/>
          <a:lstStyle/>
          <a:p>
            <a:r>
              <a:rPr lang="en-US" dirty="0"/>
              <a:t>Evidence for reference bias within schools</a:t>
            </a:r>
          </a:p>
        </p:txBody>
      </p:sp>
      <p:sp>
        <p:nvSpPr>
          <p:cNvPr id="7" name="Slide Number Placeholder 6">
            <a:extLst>
              <a:ext uri="{FF2B5EF4-FFF2-40B4-BE49-F238E27FC236}">
                <a16:creationId xmlns:a16="http://schemas.microsoft.com/office/drawing/2014/main" id="{DA47DE88-E2FF-A5F4-2ED8-A93C08D273AA}"/>
              </a:ext>
            </a:extLst>
          </p:cNvPr>
          <p:cNvSpPr>
            <a:spLocks noGrp="1"/>
          </p:cNvSpPr>
          <p:nvPr>
            <p:ph type="sldNum" sz="quarter" idx="12"/>
          </p:nvPr>
        </p:nvSpPr>
        <p:spPr/>
        <p:txBody>
          <a:bodyPr/>
          <a:lstStyle/>
          <a:p>
            <a:fld id="{5A731768-43F7-7646-8F6F-831FF93FBEA7}" type="slidenum">
              <a:rPr lang="en-US" smtClean="0"/>
              <a:t>23</a:t>
            </a:fld>
            <a:endParaRPr lang="en-US"/>
          </a:p>
        </p:txBody>
      </p:sp>
      <p:sp>
        <p:nvSpPr>
          <p:cNvPr id="8" name="TextBox 7">
            <a:extLst>
              <a:ext uri="{FF2B5EF4-FFF2-40B4-BE49-F238E27FC236}">
                <a16:creationId xmlns:a16="http://schemas.microsoft.com/office/drawing/2014/main" id="{6DF58778-D25A-D3DF-E904-7BA984573AEA}"/>
              </a:ext>
            </a:extLst>
          </p:cNvPr>
          <p:cNvSpPr txBox="1"/>
          <p:nvPr/>
        </p:nvSpPr>
        <p:spPr>
          <a:xfrm>
            <a:off x="0" y="6519446"/>
            <a:ext cx="1737976" cy="338554"/>
          </a:xfrm>
          <a:prstGeom prst="rect">
            <a:avLst/>
          </a:prstGeom>
          <a:noFill/>
        </p:spPr>
        <p:txBody>
          <a:bodyPr wrap="none" rtlCol="0">
            <a:spAutoFit/>
          </a:bodyPr>
          <a:lstStyle/>
          <a:p>
            <a:r>
              <a:rPr lang="en-US" sz="1600" dirty="0">
                <a:solidFill>
                  <a:schemeClr val="tx1">
                    <a:lumMod val="50000"/>
                    <a:lumOff val="50000"/>
                  </a:schemeClr>
                </a:solidFill>
                <a:latin typeface="Helvetica" pitchFamily="2" charset="0"/>
              </a:rPr>
              <a:t>Lira et al., (2022)</a:t>
            </a:r>
          </a:p>
        </p:txBody>
      </p:sp>
      <p:sp>
        <p:nvSpPr>
          <p:cNvPr id="9" name="Rectangle 8">
            <a:extLst>
              <a:ext uri="{FF2B5EF4-FFF2-40B4-BE49-F238E27FC236}">
                <a16:creationId xmlns:a16="http://schemas.microsoft.com/office/drawing/2014/main" id="{751BC9C5-7F62-C594-2975-B2E152BADC76}"/>
              </a:ext>
            </a:extLst>
          </p:cNvPr>
          <p:cNvSpPr/>
          <p:nvPr/>
        </p:nvSpPr>
        <p:spPr>
          <a:xfrm>
            <a:off x="6378474" y="2188681"/>
            <a:ext cx="880110" cy="449449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FDFAA61-BC49-13BB-8F06-D35DA8A3596C}"/>
              </a:ext>
            </a:extLst>
          </p:cNvPr>
          <p:cNvSpPr/>
          <p:nvPr/>
        </p:nvSpPr>
        <p:spPr>
          <a:xfrm>
            <a:off x="4875584" y="2546385"/>
            <a:ext cx="1527502" cy="449449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87FCFFB-AA6F-63D8-50A3-980650436879}"/>
              </a:ext>
            </a:extLst>
          </p:cNvPr>
          <p:cNvSpPr/>
          <p:nvPr/>
        </p:nvSpPr>
        <p:spPr>
          <a:xfrm>
            <a:off x="7255082" y="2207831"/>
            <a:ext cx="1866592" cy="449449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7948FDE-4292-D66B-A7E7-825CDD251C80}"/>
              </a:ext>
            </a:extLst>
          </p:cNvPr>
          <p:cNvSpPr/>
          <p:nvPr/>
        </p:nvSpPr>
        <p:spPr>
          <a:xfrm>
            <a:off x="6382130" y="1690688"/>
            <a:ext cx="2901315" cy="53660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6699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Lst>
  </p:timing>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8E4BA-2238-CABB-562F-470714E342B6}"/>
              </a:ext>
            </a:extLst>
          </p:cNvPr>
          <p:cNvSpPr>
            <a:spLocks noGrp="1"/>
          </p:cNvSpPr>
          <p:nvPr>
            <p:ph type="title"/>
          </p:nvPr>
        </p:nvSpPr>
        <p:spPr/>
        <p:txBody>
          <a:bodyPr/>
          <a:lstStyle/>
          <a:p>
            <a:r>
              <a:rPr lang="en-US" dirty="0"/>
              <a:t>Task measures of self-regulation are not contaminated by reference bias</a:t>
            </a:r>
          </a:p>
        </p:txBody>
      </p:sp>
      <p:pic>
        <p:nvPicPr>
          <p:cNvPr id="6" name="Content Placeholder 5">
            <a:extLst>
              <a:ext uri="{FF2B5EF4-FFF2-40B4-BE49-F238E27FC236}">
                <a16:creationId xmlns:a16="http://schemas.microsoft.com/office/drawing/2014/main" id="{1864D518-E0BA-719D-DA5E-B3E2CD1E5F80}"/>
              </a:ext>
            </a:extLst>
          </p:cNvPr>
          <p:cNvPicPr>
            <a:picLocks noGrp="1" noChangeAspect="1"/>
          </p:cNvPicPr>
          <p:nvPr>
            <p:ph idx="1"/>
          </p:nvPr>
        </p:nvPicPr>
        <p:blipFill>
          <a:blip r:embed="rId2"/>
          <a:stretch>
            <a:fillRect/>
          </a:stretch>
        </p:blipFill>
        <p:spPr>
          <a:xfrm>
            <a:off x="1280160" y="2031433"/>
            <a:ext cx="9296400" cy="3984171"/>
          </a:xfrm>
        </p:spPr>
      </p:pic>
      <p:sp>
        <p:nvSpPr>
          <p:cNvPr id="4" name="Slide Number Placeholder 3">
            <a:extLst>
              <a:ext uri="{FF2B5EF4-FFF2-40B4-BE49-F238E27FC236}">
                <a16:creationId xmlns:a16="http://schemas.microsoft.com/office/drawing/2014/main" id="{E20A12DE-E744-4A0A-7239-B190B476B0B4}"/>
              </a:ext>
            </a:extLst>
          </p:cNvPr>
          <p:cNvSpPr>
            <a:spLocks noGrp="1"/>
          </p:cNvSpPr>
          <p:nvPr>
            <p:ph type="sldNum" sz="quarter" idx="12"/>
          </p:nvPr>
        </p:nvSpPr>
        <p:spPr/>
        <p:txBody>
          <a:bodyPr/>
          <a:lstStyle/>
          <a:p>
            <a:fld id="{5A731768-43F7-7646-8F6F-831FF93FBEA7}" type="slidenum">
              <a:rPr lang="en-US" smtClean="0"/>
              <a:t>24</a:t>
            </a:fld>
            <a:endParaRPr lang="en-US"/>
          </a:p>
        </p:txBody>
      </p:sp>
      <p:sp>
        <p:nvSpPr>
          <p:cNvPr id="7" name="TextBox 6">
            <a:extLst>
              <a:ext uri="{FF2B5EF4-FFF2-40B4-BE49-F238E27FC236}">
                <a16:creationId xmlns:a16="http://schemas.microsoft.com/office/drawing/2014/main" id="{F81DFF84-8A2E-856A-2D90-D2FF4B3B2A30}"/>
              </a:ext>
            </a:extLst>
          </p:cNvPr>
          <p:cNvSpPr txBox="1"/>
          <p:nvPr/>
        </p:nvSpPr>
        <p:spPr>
          <a:xfrm>
            <a:off x="0" y="6519446"/>
            <a:ext cx="1737976" cy="338554"/>
          </a:xfrm>
          <a:prstGeom prst="rect">
            <a:avLst/>
          </a:prstGeom>
          <a:noFill/>
        </p:spPr>
        <p:txBody>
          <a:bodyPr wrap="none" rtlCol="0">
            <a:spAutoFit/>
          </a:bodyPr>
          <a:lstStyle/>
          <a:p>
            <a:r>
              <a:rPr lang="en-US" sz="1600" dirty="0">
                <a:solidFill>
                  <a:schemeClr val="tx1">
                    <a:lumMod val="50000"/>
                    <a:lumOff val="50000"/>
                  </a:schemeClr>
                </a:solidFill>
                <a:latin typeface="Helvetica" pitchFamily="2" charset="0"/>
              </a:rPr>
              <a:t>Lira et al., (2022)</a:t>
            </a:r>
          </a:p>
        </p:txBody>
      </p:sp>
    </p:spTree>
    <p:extLst>
      <p:ext uri="{BB962C8B-B14F-4D97-AF65-F5344CB8AC3E}">
        <p14:creationId xmlns:p14="http://schemas.microsoft.com/office/powerpoint/2010/main" val="231703732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D506D2-1423-4906-A184-A5D9DBF8EFD4}"/>
              </a:ext>
            </a:extLst>
          </p:cNvPr>
          <p:cNvSpPr>
            <a:spLocks noGrp="1"/>
          </p:cNvSpPr>
          <p:nvPr>
            <p:ph type="ctrTitle"/>
          </p:nvPr>
        </p:nvSpPr>
        <p:spPr>
          <a:xfrm>
            <a:off x="-2" y="0"/>
            <a:ext cx="12192000" cy="6858000"/>
          </a:xfrm>
        </p:spPr>
        <p:txBody>
          <a:bodyPr anchor="ctr">
            <a:normAutofit/>
          </a:bodyPr>
          <a:lstStyle/>
          <a:p>
            <a:r>
              <a:rPr lang="en-US" sz="4800" dirty="0"/>
              <a:t>Where do standards come from?</a:t>
            </a:r>
          </a:p>
        </p:txBody>
      </p:sp>
    </p:spTree>
    <p:extLst>
      <p:ext uri="{BB962C8B-B14F-4D97-AF65-F5344CB8AC3E}">
        <p14:creationId xmlns:p14="http://schemas.microsoft.com/office/powerpoint/2010/main" val="34039834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D506D2-1423-4906-A184-A5D9DBF8EFD4}"/>
              </a:ext>
            </a:extLst>
          </p:cNvPr>
          <p:cNvSpPr>
            <a:spLocks noGrp="1"/>
          </p:cNvSpPr>
          <p:nvPr>
            <p:ph type="ctrTitle"/>
          </p:nvPr>
        </p:nvSpPr>
        <p:spPr>
          <a:xfrm>
            <a:off x="-2" y="858520"/>
            <a:ext cx="12192000" cy="2387600"/>
          </a:xfrm>
        </p:spPr>
        <p:txBody>
          <a:bodyPr>
            <a:normAutofit/>
          </a:bodyPr>
          <a:lstStyle/>
          <a:p>
            <a:r>
              <a:rPr lang="en-US" sz="2800" b="0" dirty="0"/>
              <a:t>Think of a </a:t>
            </a:r>
            <a:r>
              <a:rPr lang="en-US" sz="2800" dirty="0"/>
              <a:t>close friend </a:t>
            </a:r>
            <a:r>
              <a:rPr lang="en-US" sz="2800" b="0" dirty="0"/>
              <a:t>with whom you spend a lot of time.</a:t>
            </a:r>
            <a:br>
              <a:rPr lang="en-US" sz="2800" b="0" dirty="0"/>
            </a:br>
            <a:br>
              <a:rPr lang="en-US" sz="2800" b="0" dirty="0"/>
            </a:br>
            <a:r>
              <a:rPr lang="en-US" sz="2800" b="0" dirty="0"/>
              <a:t>How many minutes per day would you guess they work out?</a:t>
            </a:r>
          </a:p>
        </p:txBody>
      </p:sp>
      <p:grpSp>
        <p:nvGrpSpPr>
          <p:cNvPr id="19" name="Group 18">
            <a:extLst>
              <a:ext uri="{FF2B5EF4-FFF2-40B4-BE49-F238E27FC236}">
                <a16:creationId xmlns:a16="http://schemas.microsoft.com/office/drawing/2014/main" id="{5256E12C-80A3-48C4-E24B-09199A9633F6}"/>
              </a:ext>
            </a:extLst>
          </p:cNvPr>
          <p:cNvGrpSpPr/>
          <p:nvPr/>
        </p:nvGrpSpPr>
        <p:grpSpPr>
          <a:xfrm>
            <a:off x="673024" y="3868559"/>
            <a:ext cx="10845951" cy="570243"/>
            <a:chOff x="561189" y="3868559"/>
            <a:chExt cx="10845951" cy="570243"/>
          </a:xfrm>
        </p:grpSpPr>
        <p:sp>
          <p:nvSpPr>
            <p:cNvPr id="2" name="Rounded Rectangle 1">
              <a:extLst>
                <a:ext uri="{FF2B5EF4-FFF2-40B4-BE49-F238E27FC236}">
                  <a16:creationId xmlns:a16="http://schemas.microsoft.com/office/drawing/2014/main" id="{DAB60C59-875B-C38C-AA44-1B70E85EFF30}"/>
                </a:ext>
              </a:extLst>
            </p:cNvPr>
            <p:cNvSpPr/>
            <p:nvPr/>
          </p:nvSpPr>
          <p:spPr>
            <a:xfrm>
              <a:off x="561189"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0</a:t>
              </a:r>
            </a:p>
          </p:txBody>
        </p:sp>
        <p:sp>
          <p:nvSpPr>
            <p:cNvPr id="3" name="Rounded Rectangle 2">
              <a:extLst>
                <a:ext uri="{FF2B5EF4-FFF2-40B4-BE49-F238E27FC236}">
                  <a16:creationId xmlns:a16="http://schemas.microsoft.com/office/drawing/2014/main" id="{B3F705A7-71A0-D070-1A65-7E8920480B0B}"/>
                </a:ext>
              </a:extLst>
            </p:cNvPr>
            <p:cNvSpPr/>
            <p:nvPr/>
          </p:nvSpPr>
          <p:spPr>
            <a:xfrm>
              <a:off x="3568896"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30</a:t>
              </a:r>
            </a:p>
          </p:txBody>
        </p:sp>
        <p:sp>
          <p:nvSpPr>
            <p:cNvPr id="7" name="Rounded Rectangle 6">
              <a:extLst>
                <a:ext uri="{FF2B5EF4-FFF2-40B4-BE49-F238E27FC236}">
                  <a16:creationId xmlns:a16="http://schemas.microsoft.com/office/drawing/2014/main" id="{3DF87519-AE20-B734-7279-6C487140A852}"/>
                </a:ext>
              </a:extLst>
            </p:cNvPr>
            <p:cNvSpPr/>
            <p:nvPr/>
          </p:nvSpPr>
          <p:spPr>
            <a:xfrm>
              <a:off x="9584310"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90</a:t>
              </a:r>
            </a:p>
          </p:txBody>
        </p:sp>
        <p:sp>
          <p:nvSpPr>
            <p:cNvPr id="9" name="Rounded Rectangle 8">
              <a:extLst>
                <a:ext uri="{FF2B5EF4-FFF2-40B4-BE49-F238E27FC236}">
                  <a16:creationId xmlns:a16="http://schemas.microsoft.com/office/drawing/2014/main" id="{1573972F-11D4-4FB6-10CF-256E01331492}"/>
                </a:ext>
              </a:extLst>
            </p:cNvPr>
            <p:cNvSpPr/>
            <p:nvPr/>
          </p:nvSpPr>
          <p:spPr>
            <a:xfrm>
              <a:off x="5574034"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50</a:t>
              </a:r>
            </a:p>
          </p:txBody>
        </p:sp>
        <p:sp>
          <p:nvSpPr>
            <p:cNvPr id="10" name="Rounded Rectangle 9">
              <a:extLst>
                <a:ext uri="{FF2B5EF4-FFF2-40B4-BE49-F238E27FC236}">
                  <a16:creationId xmlns:a16="http://schemas.microsoft.com/office/drawing/2014/main" id="{1DA36C6F-4F77-D028-55C2-536038CCD640}"/>
                </a:ext>
              </a:extLst>
            </p:cNvPr>
            <p:cNvSpPr/>
            <p:nvPr/>
          </p:nvSpPr>
          <p:spPr>
            <a:xfrm>
              <a:off x="7579172"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70</a:t>
              </a:r>
            </a:p>
          </p:txBody>
        </p:sp>
        <p:sp>
          <p:nvSpPr>
            <p:cNvPr id="13" name="Rounded Rectangle 12">
              <a:extLst>
                <a:ext uri="{FF2B5EF4-FFF2-40B4-BE49-F238E27FC236}">
                  <a16:creationId xmlns:a16="http://schemas.microsoft.com/office/drawing/2014/main" id="{91B78E22-270C-11EE-37D2-1D6FC1F03D4E}"/>
                </a:ext>
              </a:extLst>
            </p:cNvPr>
            <p:cNvSpPr/>
            <p:nvPr/>
          </p:nvSpPr>
          <p:spPr>
            <a:xfrm>
              <a:off x="1563758"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10</a:t>
              </a:r>
            </a:p>
          </p:txBody>
        </p:sp>
        <p:sp>
          <p:nvSpPr>
            <p:cNvPr id="14" name="Rounded Rectangle 13">
              <a:extLst>
                <a:ext uri="{FF2B5EF4-FFF2-40B4-BE49-F238E27FC236}">
                  <a16:creationId xmlns:a16="http://schemas.microsoft.com/office/drawing/2014/main" id="{5F42EE72-4048-83C1-5EE2-E4A639054245}"/>
                </a:ext>
              </a:extLst>
            </p:cNvPr>
            <p:cNvSpPr/>
            <p:nvPr/>
          </p:nvSpPr>
          <p:spPr>
            <a:xfrm>
              <a:off x="4571465"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40</a:t>
              </a:r>
            </a:p>
          </p:txBody>
        </p:sp>
        <p:sp>
          <p:nvSpPr>
            <p:cNvPr id="15" name="Rounded Rectangle 14">
              <a:extLst>
                <a:ext uri="{FF2B5EF4-FFF2-40B4-BE49-F238E27FC236}">
                  <a16:creationId xmlns:a16="http://schemas.microsoft.com/office/drawing/2014/main" id="{8430CD9C-0EA8-111B-D67F-44EE7C6491A6}"/>
                </a:ext>
              </a:extLst>
            </p:cNvPr>
            <p:cNvSpPr/>
            <p:nvPr/>
          </p:nvSpPr>
          <p:spPr>
            <a:xfrm>
              <a:off x="10586881"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100</a:t>
              </a:r>
            </a:p>
          </p:txBody>
        </p:sp>
        <p:sp>
          <p:nvSpPr>
            <p:cNvPr id="16" name="Rounded Rectangle 15">
              <a:extLst>
                <a:ext uri="{FF2B5EF4-FFF2-40B4-BE49-F238E27FC236}">
                  <a16:creationId xmlns:a16="http://schemas.microsoft.com/office/drawing/2014/main" id="{CE92C322-3D7C-E1A1-B7F9-551C820A3060}"/>
                </a:ext>
              </a:extLst>
            </p:cNvPr>
            <p:cNvSpPr/>
            <p:nvPr/>
          </p:nvSpPr>
          <p:spPr>
            <a:xfrm>
              <a:off x="6576603"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60</a:t>
              </a:r>
            </a:p>
          </p:txBody>
        </p:sp>
        <p:sp>
          <p:nvSpPr>
            <p:cNvPr id="17" name="Rounded Rectangle 16">
              <a:extLst>
                <a:ext uri="{FF2B5EF4-FFF2-40B4-BE49-F238E27FC236}">
                  <a16:creationId xmlns:a16="http://schemas.microsoft.com/office/drawing/2014/main" id="{44CD9C1B-C00E-CDD7-DCBC-32076F0B6150}"/>
                </a:ext>
              </a:extLst>
            </p:cNvPr>
            <p:cNvSpPr/>
            <p:nvPr/>
          </p:nvSpPr>
          <p:spPr>
            <a:xfrm>
              <a:off x="8581741"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80</a:t>
              </a:r>
            </a:p>
          </p:txBody>
        </p:sp>
        <p:sp>
          <p:nvSpPr>
            <p:cNvPr id="18" name="Rounded Rectangle 17">
              <a:extLst>
                <a:ext uri="{FF2B5EF4-FFF2-40B4-BE49-F238E27FC236}">
                  <a16:creationId xmlns:a16="http://schemas.microsoft.com/office/drawing/2014/main" id="{5358492E-B35F-C42E-CAB2-2D3A74E4D47C}"/>
                </a:ext>
              </a:extLst>
            </p:cNvPr>
            <p:cNvSpPr/>
            <p:nvPr/>
          </p:nvSpPr>
          <p:spPr>
            <a:xfrm>
              <a:off x="2566327"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20</a:t>
              </a:r>
            </a:p>
          </p:txBody>
        </p:sp>
      </p:grpSp>
      <p:sp>
        <p:nvSpPr>
          <p:cNvPr id="20" name="TextBox 19">
            <a:extLst>
              <a:ext uri="{FF2B5EF4-FFF2-40B4-BE49-F238E27FC236}">
                <a16:creationId xmlns:a16="http://schemas.microsoft.com/office/drawing/2014/main" id="{6E246697-442D-7F5F-483D-557D27C7DCF1}"/>
              </a:ext>
            </a:extLst>
          </p:cNvPr>
          <p:cNvSpPr txBox="1"/>
          <p:nvPr/>
        </p:nvSpPr>
        <p:spPr>
          <a:xfrm>
            <a:off x="8773543" y="4691909"/>
            <a:ext cx="2745432" cy="369332"/>
          </a:xfrm>
          <a:prstGeom prst="rect">
            <a:avLst/>
          </a:prstGeom>
          <a:noFill/>
        </p:spPr>
        <p:txBody>
          <a:bodyPr wrap="none" rtlCol="0">
            <a:spAutoFit/>
          </a:bodyPr>
          <a:lstStyle>
            <a:defPPr>
              <a:defRPr lang="en-US"/>
            </a:defPPr>
            <a:lvl1pPr>
              <a:defRPr>
                <a:latin typeface="Helvetica" pitchFamily="2" charset="0"/>
              </a:defRPr>
            </a:lvl1pPr>
          </a:lstStyle>
          <a:p>
            <a:pPr algn="r"/>
            <a:r>
              <a:rPr lang="en-US" dirty="0"/>
              <a:t>Average minutes per day</a:t>
            </a:r>
          </a:p>
        </p:txBody>
      </p:sp>
    </p:spTree>
    <p:extLst>
      <p:ext uri="{BB962C8B-B14F-4D97-AF65-F5344CB8AC3E}">
        <p14:creationId xmlns:p14="http://schemas.microsoft.com/office/powerpoint/2010/main" val="264505822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D506D2-1423-4906-A184-A5D9DBF8EFD4}"/>
              </a:ext>
            </a:extLst>
          </p:cNvPr>
          <p:cNvSpPr>
            <a:spLocks noGrp="1"/>
          </p:cNvSpPr>
          <p:nvPr>
            <p:ph type="ctrTitle"/>
          </p:nvPr>
        </p:nvSpPr>
        <p:spPr>
          <a:xfrm>
            <a:off x="-2" y="858520"/>
            <a:ext cx="12192000" cy="2387600"/>
          </a:xfrm>
        </p:spPr>
        <p:txBody>
          <a:bodyPr>
            <a:normAutofit/>
          </a:bodyPr>
          <a:lstStyle/>
          <a:p>
            <a:r>
              <a:rPr lang="en-US" sz="2800" b="0" dirty="0"/>
              <a:t>Think of </a:t>
            </a:r>
            <a:r>
              <a:rPr lang="en-US" sz="2800" dirty="0"/>
              <a:t>someone you know who has a lot of self-control </a:t>
            </a:r>
            <a:br>
              <a:rPr lang="en-US" sz="2800" dirty="0"/>
            </a:br>
            <a:r>
              <a:rPr lang="en-US" sz="2800" b="0" dirty="0"/>
              <a:t>when it comes to exercise.</a:t>
            </a:r>
            <a:br>
              <a:rPr lang="en-US" sz="2800" b="0" dirty="0"/>
            </a:br>
            <a:br>
              <a:rPr lang="en-US" sz="2800" b="0" dirty="0"/>
            </a:br>
            <a:r>
              <a:rPr lang="en-US" sz="2800" b="0" dirty="0"/>
              <a:t>How many minutes per day would you guess they work out?</a:t>
            </a:r>
          </a:p>
        </p:txBody>
      </p:sp>
      <p:grpSp>
        <p:nvGrpSpPr>
          <p:cNvPr id="19" name="Group 18">
            <a:extLst>
              <a:ext uri="{FF2B5EF4-FFF2-40B4-BE49-F238E27FC236}">
                <a16:creationId xmlns:a16="http://schemas.microsoft.com/office/drawing/2014/main" id="{5256E12C-80A3-48C4-E24B-09199A9633F6}"/>
              </a:ext>
            </a:extLst>
          </p:cNvPr>
          <p:cNvGrpSpPr/>
          <p:nvPr/>
        </p:nvGrpSpPr>
        <p:grpSpPr>
          <a:xfrm>
            <a:off x="673024" y="3868559"/>
            <a:ext cx="10845951" cy="570243"/>
            <a:chOff x="561189" y="3868559"/>
            <a:chExt cx="10845951" cy="570243"/>
          </a:xfrm>
        </p:grpSpPr>
        <p:sp>
          <p:nvSpPr>
            <p:cNvPr id="2" name="Rounded Rectangle 1">
              <a:extLst>
                <a:ext uri="{FF2B5EF4-FFF2-40B4-BE49-F238E27FC236}">
                  <a16:creationId xmlns:a16="http://schemas.microsoft.com/office/drawing/2014/main" id="{DAB60C59-875B-C38C-AA44-1B70E85EFF30}"/>
                </a:ext>
              </a:extLst>
            </p:cNvPr>
            <p:cNvSpPr/>
            <p:nvPr/>
          </p:nvSpPr>
          <p:spPr>
            <a:xfrm>
              <a:off x="561189"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0</a:t>
              </a:r>
            </a:p>
          </p:txBody>
        </p:sp>
        <p:sp>
          <p:nvSpPr>
            <p:cNvPr id="3" name="Rounded Rectangle 2">
              <a:extLst>
                <a:ext uri="{FF2B5EF4-FFF2-40B4-BE49-F238E27FC236}">
                  <a16:creationId xmlns:a16="http://schemas.microsoft.com/office/drawing/2014/main" id="{B3F705A7-71A0-D070-1A65-7E8920480B0B}"/>
                </a:ext>
              </a:extLst>
            </p:cNvPr>
            <p:cNvSpPr/>
            <p:nvPr/>
          </p:nvSpPr>
          <p:spPr>
            <a:xfrm>
              <a:off x="3568896"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30</a:t>
              </a:r>
            </a:p>
          </p:txBody>
        </p:sp>
        <p:sp>
          <p:nvSpPr>
            <p:cNvPr id="7" name="Rounded Rectangle 6">
              <a:extLst>
                <a:ext uri="{FF2B5EF4-FFF2-40B4-BE49-F238E27FC236}">
                  <a16:creationId xmlns:a16="http://schemas.microsoft.com/office/drawing/2014/main" id="{3DF87519-AE20-B734-7279-6C487140A852}"/>
                </a:ext>
              </a:extLst>
            </p:cNvPr>
            <p:cNvSpPr/>
            <p:nvPr/>
          </p:nvSpPr>
          <p:spPr>
            <a:xfrm>
              <a:off x="9584310"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90</a:t>
              </a:r>
            </a:p>
          </p:txBody>
        </p:sp>
        <p:sp>
          <p:nvSpPr>
            <p:cNvPr id="9" name="Rounded Rectangle 8">
              <a:extLst>
                <a:ext uri="{FF2B5EF4-FFF2-40B4-BE49-F238E27FC236}">
                  <a16:creationId xmlns:a16="http://schemas.microsoft.com/office/drawing/2014/main" id="{1573972F-11D4-4FB6-10CF-256E01331492}"/>
                </a:ext>
              </a:extLst>
            </p:cNvPr>
            <p:cNvSpPr/>
            <p:nvPr/>
          </p:nvSpPr>
          <p:spPr>
            <a:xfrm>
              <a:off x="5574034"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50</a:t>
              </a:r>
            </a:p>
          </p:txBody>
        </p:sp>
        <p:sp>
          <p:nvSpPr>
            <p:cNvPr id="10" name="Rounded Rectangle 9">
              <a:extLst>
                <a:ext uri="{FF2B5EF4-FFF2-40B4-BE49-F238E27FC236}">
                  <a16:creationId xmlns:a16="http://schemas.microsoft.com/office/drawing/2014/main" id="{1DA36C6F-4F77-D028-55C2-536038CCD640}"/>
                </a:ext>
              </a:extLst>
            </p:cNvPr>
            <p:cNvSpPr/>
            <p:nvPr/>
          </p:nvSpPr>
          <p:spPr>
            <a:xfrm>
              <a:off x="7579172"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70</a:t>
              </a:r>
            </a:p>
          </p:txBody>
        </p:sp>
        <p:sp>
          <p:nvSpPr>
            <p:cNvPr id="13" name="Rounded Rectangle 12">
              <a:extLst>
                <a:ext uri="{FF2B5EF4-FFF2-40B4-BE49-F238E27FC236}">
                  <a16:creationId xmlns:a16="http://schemas.microsoft.com/office/drawing/2014/main" id="{91B78E22-270C-11EE-37D2-1D6FC1F03D4E}"/>
                </a:ext>
              </a:extLst>
            </p:cNvPr>
            <p:cNvSpPr/>
            <p:nvPr/>
          </p:nvSpPr>
          <p:spPr>
            <a:xfrm>
              <a:off x="1563758"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10</a:t>
              </a:r>
            </a:p>
          </p:txBody>
        </p:sp>
        <p:sp>
          <p:nvSpPr>
            <p:cNvPr id="14" name="Rounded Rectangle 13">
              <a:extLst>
                <a:ext uri="{FF2B5EF4-FFF2-40B4-BE49-F238E27FC236}">
                  <a16:creationId xmlns:a16="http://schemas.microsoft.com/office/drawing/2014/main" id="{5F42EE72-4048-83C1-5EE2-E4A639054245}"/>
                </a:ext>
              </a:extLst>
            </p:cNvPr>
            <p:cNvSpPr/>
            <p:nvPr/>
          </p:nvSpPr>
          <p:spPr>
            <a:xfrm>
              <a:off x="4571465"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40</a:t>
              </a:r>
            </a:p>
          </p:txBody>
        </p:sp>
        <p:sp>
          <p:nvSpPr>
            <p:cNvPr id="15" name="Rounded Rectangle 14">
              <a:extLst>
                <a:ext uri="{FF2B5EF4-FFF2-40B4-BE49-F238E27FC236}">
                  <a16:creationId xmlns:a16="http://schemas.microsoft.com/office/drawing/2014/main" id="{8430CD9C-0EA8-111B-D67F-44EE7C6491A6}"/>
                </a:ext>
              </a:extLst>
            </p:cNvPr>
            <p:cNvSpPr/>
            <p:nvPr/>
          </p:nvSpPr>
          <p:spPr>
            <a:xfrm>
              <a:off x="10586881"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100</a:t>
              </a:r>
            </a:p>
          </p:txBody>
        </p:sp>
        <p:sp>
          <p:nvSpPr>
            <p:cNvPr id="16" name="Rounded Rectangle 15">
              <a:extLst>
                <a:ext uri="{FF2B5EF4-FFF2-40B4-BE49-F238E27FC236}">
                  <a16:creationId xmlns:a16="http://schemas.microsoft.com/office/drawing/2014/main" id="{CE92C322-3D7C-E1A1-B7F9-551C820A3060}"/>
                </a:ext>
              </a:extLst>
            </p:cNvPr>
            <p:cNvSpPr/>
            <p:nvPr/>
          </p:nvSpPr>
          <p:spPr>
            <a:xfrm>
              <a:off x="6576603"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60</a:t>
              </a:r>
            </a:p>
          </p:txBody>
        </p:sp>
        <p:sp>
          <p:nvSpPr>
            <p:cNvPr id="17" name="Rounded Rectangle 16">
              <a:extLst>
                <a:ext uri="{FF2B5EF4-FFF2-40B4-BE49-F238E27FC236}">
                  <a16:creationId xmlns:a16="http://schemas.microsoft.com/office/drawing/2014/main" id="{44CD9C1B-C00E-CDD7-DCBC-32076F0B6150}"/>
                </a:ext>
              </a:extLst>
            </p:cNvPr>
            <p:cNvSpPr/>
            <p:nvPr/>
          </p:nvSpPr>
          <p:spPr>
            <a:xfrm>
              <a:off x="8581741"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80</a:t>
              </a:r>
            </a:p>
          </p:txBody>
        </p:sp>
        <p:sp>
          <p:nvSpPr>
            <p:cNvPr id="18" name="Rounded Rectangle 17">
              <a:extLst>
                <a:ext uri="{FF2B5EF4-FFF2-40B4-BE49-F238E27FC236}">
                  <a16:creationId xmlns:a16="http://schemas.microsoft.com/office/drawing/2014/main" id="{5358492E-B35F-C42E-CAB2-2D3A74E4D47C}"/>
                </a:ext>
              </a:extLst>
            </p:cNvPr>
            <p:cNvSpPr/>
            <p:nvPr/>
          </p:nvSpPr>
          <p:spPr>
            <a:xfrm>
              <a:off x="2566327"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20</a:t>
              </a:r>
            </a:p>
          </p:txBody>
        </p:sp>
      </p:grpSp>
      <p:sp>
        <p:nvSpPr>
          <p:cNvPr id="20" name="TextBox 19">
            <a:extLst>
              <a:ext uri="{FF2B5EF4-FFF2-40B4-BE49-F238E27FC236}">
                <a16:creationId xmlns:a16="http://schemas.microsoft.com/office/drawing/2014/main" id="{6E246697-442D-7F5F-483D-557D27C7DCF1}"/>
              </a:ext>
            </a:extLst>
          </p:cNvPr>
          <p:cNvSpPr txBox="1"/>
          <p:nvPr/>
        </p:nvSpPr>
        <p:spPr>
          <a:xfrm>
            <a:off x="8773543" y="4691909"/>
            <a:ext cx="2745432" cy="369332"/>
          </a:xfrm>
          <a:prstGeom prst="rect">
            <a:avLst/>
          </a:prstGeom>
          <a:noFill/>
        </p:spPr>
        <p:txBody>
          <a:bodyPr wrap="none" rtlCol="0">
            <a:spAutoFit/>
          </a:bodyPr>
          <a:lstStyle>
            <a:defPPr>
              <a:defRPr lang="en-US"/>
            </a:defPPr>
            <a:lvl1pPr>
              <a:defRPr>
                <a:latin typeface="Helvetica" pitchFamily="2" charset="0"/>
              </a:defRPr>
            </a:lvl1pPr>
          </a:lstStyle>
          <a:p>
            <a:pPr algn="r"/>
            <a:r>
              <a:rPr lang="en-US" dirty="0"/>
              <a:t>Average minutes per day</a:t>
            </a:r>
          </a:p>
        </p:txBody>
      </p:sp>
    </p:spTree>
    <p:extLst>
      <p:ext uri="{BB962C8B-B14F-4D97-AF65-F5344CB8AC3E}">
        <p14:creationId xmlns:p14="http://schemas.microsoft.com/office/powerpoint/2010/main" val="36636944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3BEAA4E-65A1-C10E-9A0A-9CDB3DBF25AD}"/>
              </a:ext>
            </a:extLst>
          </p:cNvPr>
          <p:cNvSpPr>
            <a:spLocks noGrp="1"/>
          </p:cNvSpPr>
          <p:nvPr>
            <p:ph type="sldNum" sz="quarter" idx="12"/>
          </p:nvPr>
        </p:nvSpPr>
        <p:spPr>
          <a:xfrm>
            <a:off x="8610599" y="6356350"/>
            <a:ext cx="5840121" cy="777331"/>
          </a:xfrm>
        </p:spPr>
        <p:txBody>
          <a:bodyPr/>
          <a:lstStyle/>
          <a:p>
            <a:fld id="{5A731768-43F7-7646-8F6F-831FF93FBEA7}" type="slidenum">
              <a:rPr lang="en-US" sz="1800" smtClean="0"/>
              <a:t>28</a:t>
            </a:fld>
            <a:endParaRPr lang="en-US" sz="1800"/>
          </a:p>
        </p:txBody>
      </p:sp>
      <p:sp>
        <p:nvSpPr>
          <p:cNvPr id="4" name="Rectangle 3">
            <a:extLst>
              <a:ext uri="{FF2B5EF4-FFF2-40B4-BE49-F238E27FC236}">
                <a16:creationId xmlns:a16="http://schemas.microsoft.com/office/drawing/2014/main" id="{CDB06546-140D-B6B1-B344-745F3805D989}"/>
              </a:ext>
            </a:extLst>
          </p:cNvPr>
          <p:cNvSpPr/>
          <p:nvPr/>
        </p:nvSpPr>
        <p:spPr>
          <a:xfrm>
            <a:off x="828476" y="1498099"/>
            <a:ext cx="2930997" cy="1334261"/>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Helvetica" pitchFamily="2" charset="0"/>
              </a:rPr>
              <a:t>Friend Behavior</a:t>
            </a:r>
          </a:p>
        </p:txBody>
      </p:sp>
      <p:sp>
        <p:nvSpPr>
          <p:cNvPr id="5" name="Rectangle 4">
            <a:extLst>
              <a:ext uri="{FF2B5EF4-FFF2-40B4-BE49-F238E27FC236}">
                <a16:creationId xmlns:a16="http://schemas.microsoft.com/office/drawing/2014/main" id="{A32955D2-B779-E5AC-544B-B6443ECB43B8}"/>
              </a:ext>
            </a:extLst>
          </p:cNvPr>
          <p:cNvSpPr/>
          <p:nvPr/>
        </p:nvSpPr>
        <p:spPr>
          <a:xfrm>
            <a:off x="850079" y="3929478"/>
            <a:ext cx="2930997" cy="1334261"/>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Helvetica" pitchFamily="2" charset="0"/>
              </a:rPr>
              <a:t>Role Model Behavior</a:t>
            </a:r>
          </a:p>
        </p:txBody>
      </p:sp>
      <p:sp>
        <p:nvSpPr>
          <p:cNvPr id="6" name="Rectangle 5">
            <a:extLst>
              <a:ext uri="{FF2B5EF4-FFF2-40B4-BE49-F238E27FC236}">
                <a16:creationId xmlns:a16="http://schemas.microsoft.com/office/drawing/2014/main" id="{80B65D79-E632-7C59-1E4D-F6882B5EDBC4}"/>
              </a:ext>
            </a:extLst>
          </p:cNvPr>
          <p:cNvSpPr/>
          <p:nvPr/>
        </p:nvSpPr>
        <p:spPr>
          <a:xfrm>
            <a:off x="4905244" y="1497086"/>
            <a:ext cx="2930997" cy="1334261"/>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Helvetica" pitchFamily="2" charset="0"/>
              </a:rPr>
              <a:t>Standards</a:t>
            </a:r>
          </a:p>
        </p:txBody>
      </p:sp>
      <p:sp>
        <p:nvSpPr>
          <p:cNvPr id="7" name="Rectangle 6">
            <a:extLst>
              <a:ext uri="{FF2B5EF4-FFF2-40B4-BE49-F238E27FC236}">
                <a16:creationId xmlns:a16="http://schemas.microsoft.com/office/drawing/2014/main" id="{D5824E47-A64D-B95B-3693-C00C82859101}"/>
              </a:ext>
            </a:extLst>
          </p:cNvPr>
          <p:cNvSpPr/>
          <p:nvPr/>
        </p:nvSpPr>
        <p:spPr>
          <a:xfrm>
            <a:off x="4905244" y="3951911"/>
            <a:ext cx="2930997" cy="1334261"/>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Helvetica" pitchFamily="2" charset="0"/>
              </a:rPr>
              <a:t>Own Behavior</a:t>
            </a:r>
          </a:p>
        </p:txBody>
      </p:sp>
      <p:sp>
        <p:nvSpPr>
          <p:cNvPr id="8" name="Rectangle 7">
            <a:extLst>
              <a:ext uri="{FF2B5EF4-FFF2-40B4-BE49-F238E27FC236}">
                <a16:creationId xmlns:a16="http://schemas.microsoft.com/office/drawing/2014/main" id="{3F655C93-268E-3811-EBA8-E23590B2BB35}"/>
              </a:ext>
            </a:extLst>
          </p:cNvPr>
          <p:cNvSpPr/>
          <p:nvPr/>
        </p:nvSpPr>
        <p:spPr>
          <a:xfrm>
            <a:off x="8753799" y="2713282"/>
            <a:ext cx="2930997" cy="1334261"/>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Helvetica" pitchFamily="2" charset="0"/>
              </a:rPr>
              <a:t>Self-Reported</a:t>
            </a:r>
          </a:p>
          <a:p>
            <a:pPr algn="ctr"/>
            <a:r>
              <a:rPr lang="en-US" sz="3200" dirty="0">
                <a:solidFill>
                  <a:schemeClr val="tx1"/>
                </a:solidFill>
                <a:latin typeface="Helvetica" pitchFamily="2" charset="0"/>
              </a:rPr>
              <a:t>Self Control</a:t>
            </a:r>
          </a:p>
        </p:txBody>
      </p:sp>
      <p:cxnSp>
        <p:nvCxnSpPr>
          <p:cNvPr id="9" name="Straight Arrow Connector 8">
            <a:extLst>
              <a:ext uri="{FF2B5EF4-FFF2-40B4-BE49-F238E27FC236}">
                <a16:creationId xmlns:a16="http://schemas.microsoft.com/office/drawing/2014/main" id="{0AB0642F-6B83-1AEF-68DC-C6D081BF45C3}"/>
              </a:ext>
            </a:extLst>
          </p:cNvPr>
          <p:cNvCxnSpPr>
            <a:stCxn id="4" idx="3"/>
            <a:endCxn id="6" idx="1"/>
          </p:cNvCxnSpPr>
          <p:nvPr/>
        </p:nvCxnSpPr>
        <p:spPr>
          <a:xfrm flipV="1">
            <a:off x="3759473" y="2164217"/>
            <a:ext cx="1145771" cy="101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0" name="Straight Arrow Connector 9">
            <a:extLst>
              <a:ext uri="{FF2B5EF4-FFF2-40B4-BE49-F238E27FC236}">
                <a16:creationId xmlns:a16="http://schemas.microsoft.com/office/drawing/2014/main" id="{295E9F5D-09E8-4942-7928-B957B9D5342C}"/>
              </a:ext>
            </a:extLst>
          </p:cNvPr>
          <p:cNvCxnSpPr>
            <a:cxnSpLocks/>
            <a:stCxn id="4" idx="3"/>
            <a:endCxn id="7" idx="1"/>
          </p:cNvCxnSpPr>
          <p:nvPr/>
        </p:nvCxnSpPr>
        <p:spPr>
          <a:xfrm>
            <a:off x="3759473" y="2165230"/>
            <a:ext cx="1145771" cy="245381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1" name="Straight Arrow Connector 10">
            <a:extLst>
              <a:ext uri="{FF2B5EF4-FFF2-40B4-BE49-F238E27FC236}">
                <a16:creationId xmlns:a16="http://schemas.microsoft.com/office/drawing/2014/main" id="{2C49835C-4FB1-3642-162E-CA2354A9279B}"/>
              </a:ext>
            </a:extLst>
          </p:cNvPr>
          <p:cNvCxnSpPr>
            <a:cxnSpLocks/>
            <a:stCxn id="5" idx="3"/>
            <a:endCxn id="7" idx="1"/>
          </p:cNvCxnSpPr>
          <p:nvPr/>
        </p:nvCxnSpPr>
        <p:spPr>
          <a:xfrm>
            <a:off x="3781076" y="4596609"/>
            <a:ext cx="1124168" cy="22433"/>
          </a:xfrm>
          <a:prstGeom prst="straightConnector1">
            <a:avLst/>
          </a:prstGeom>
          <a:ln>
            <a:prstDash val="solid"/>
            <a:tailEnd type="triangle"/>
          </a:ln>
        </p:spPr>
        <p:style>
          <a:lnRef idx="1">
            <a:schemeClr val="dk1"/>
          </a:lnRef>
          <a:fillRef idx="0">
            <a:schemeClr val="dk1"/>
          </a:fillRef>
          <a:effectRef idx="0">
            <a:schemeClr val="dk1"/>
          </a:effectRef>
          <a:fontRef idx="minor">
            <a:schemeClr val="tx1"/>
          </a:fontRef>
        </p:style>
      </p:cxnSp>
      <p:cxnSp>
        <p:nvCxnSpPr>
          <p:cNvPr id="12" name="Straight Arrow Connector 11">
            <a:extLst>
              <a:ext uri="{FF2B5EF4-FFF2-40B4-BE49-F238E27FC236}">
                <a16:creationId xmlns:a16="http://schemas.microsoft.com/office/drawing/2014/main" id="{26ABB4CD-6A3D-443E-9DDB-158079F599FE}"/>
              </a:ext>
            </a:extLst>
          </p:cNvPr>
          <p:cNvCxnSpPr>
            <a:cxnSpLocks/>
            <a:stCxn id="5" idx="3"/>
            <a:endCxn id="6" idx="1"/>
          </p:cNvCxnSpPr>
          <p:nvPr/>
        </p:nvCxnSpPr>
        <p:spPr>
          <a:xfrm flipV="1">
            <a:off x="3781076" y="2164217"/>
            <a:ext cx="1124168" cy="243239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3" name="Straight Arrow Connector 12">
            <a:extLst>
              <a:ext uri="{FF2B5EF4-FFF2-40B4-BE49-F238E27FC236}">
                <a16:creationId xmlns:a16="http://schemas.microsoft.com/office/drawing/2014/main" id="{BB6266A0-B965-7644-EAE6-86B35B13D42B}"/>
              </a:ext>
            </a:extLst>
          </p:cNvPr>
          <p:cNvCxnSpPr>
            <a:cxnSpLocks/>
            <a:stCxn id="6" idx="2"/>
            <a:endCxn id="7" idx="0"/>
          </p:cNvCxnSpPr>
          <p:nvPr/>
        </p:nvCxnSpPr>
        <p:spPr>
          <a:xfrm>
            <a:off x="6370743" y="2831347"/>
            <a:ext cx="0" cy="112056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 name="Straight Arrow Connector 13">
            <a:extLst>
              <a:ext uri="{FF2B5EF4-FFF2-40B4-BE49-F238E27FC236}">
                <a16:creationId xmlns:a16="http://schemas.microsoft.com/office/drawing/2014/main" id="{2BBFAEEE-34AB-0BB7-5637-58EFE4005539}"/>
              </a:ext>
            </a:extLst>
          </p:cNvPr>
          <p:cNvCxnSpPr>
            <a:cxnSpLocks/>
            <a:stCxn id="6" idx="3"/>
            <a:endCxn id="8" idx="0"/>
          </p:cNvCxnSpPr>
          <p:nvPr/>
        </p:nvCxnSpPr>
        <p:spPr>
          <a:xfrm>
            <a:off x="7836241" y="2164217"/>
            <a:ext cx="2383057" cy="54906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30BF6481-5C14-8191-2984-230E2E303494}"/>
              </a:ext>
            </a:extLst>
          </p:cNvPr>
          <p:cNvCxnSpPr>
            <a:cxnSpLocks/>
            <a:stCxn id="7" idx="3"/>
            <a:endCxn id="8" idx="2"/>
          </p:cNvCxnSpPr>
          <p:nvPr/>
        </p:nvCxnSpPr>
        <p:spPr>
          <a:xfrm flipV="1">
            <a:off x="7836241" y="4047543"/>
            <a:ext cx="2383057" cy="57149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8" name="TextBox 47">
            <a:extLst>
              <a:ext uri="{FF2B5EF4-FFF2-40B4-BE49-F238E27FC236}">
                <a16:creationId xmlns:a16="http://schemas.microsoft.com/office/drawing/2014/main" id="{8B2ADF77-B587-460F-4477-CDA543BD3001}"/>
              </a:ext>
            </a:extLst>
          </p:cNvPr>
          <p:cNvSpPr txBox="1"/>
          <p:nvPr/>
        </p:nvSpPr>
        <p:spPr>
          <a:xfrm>
            <a:off x="0" y="6519446"/>
            <a:ext cx="4730077" cy="338554"/>
          </a:xfrm>
          <a:prstGeom prst="rect">
            <a:avLst/>
          </a:prstGeom>
          <a:noFill/>
        </p:spPr>
        <p:txBody>
          <a:bodyPr wrap="none" rtlCol="0">
            <a:spAutoFit/>
          </a:bodyPr>
          <a:lstStyle/>
          <a:p>
            <a:r>
              <a:rPr lang="en-US" sz="1600" dirty="0">
                <a:solidFill>
                  <a:schemeClr val="tx1">
                    <a:lumMod val="50000"/>
                    <a:lumOff val="50000"/>
                  </a:schemeClr>
                </a:solidFill>
                <a:latin typeface="Helvetica" pitchFamily="2" charset="0"/>
              </a:rPr>
              <a:t>Bandura (1971); Cialdini (2007); </a:t>
            </a:r>
            <a:r>
              <a:rPr lang="en-US" sz="1600" dirty="0" err="1">
                <a:solidFill>
                  <a:schemeClr val="tx1">
                    <a:lumMod val="50000"/>
                    <a:lumOff val="50000"/>
                  </a:schemeClr>
                </a:solidFill>
                <a:latin typeface="Helvetica" pitchFamily="2" charset="0"/>
              </a:rPr>
              <a:t>Sacerdote</a:t>
            </a:r>
            <a:r>
              <a:rPr lang="en-US" sz="1600" dirty="0">
                <a:solidFill>
                  <a:schemeClr val="tx1">
                    <a:lumMod val="50000"/>
                    <a:lumOff val="50000"/>
                  </a:schemeClr>
                </a:solidFill>
                <a:latin typeface="Helvetica" pitchFamily="2" charset="0"/>
              </a:rPr>
              <a:t> (2011)</a:t>
            </a:r>
          </a:p>
        </p:txBody>
      </p:sp>
    </p:spTree>
    <p:extLst>
      <p:ext uri="{BB962C8B-B14F-4D97-AF65-F5344CB8AC3E}">
        <p14:creationId xmlns:p14="http://schemas.microsoft.com/office/powerpoint/2010/main" val="3302489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D506D2-1423-4906-A184-A5D9DBF8EFD4}"/>
              </a:ext>
            </a:extLst>
          </p:cNvPr>
          <p:cNvSpPr>
            <a:spLocks noGrp="1"/>
          </p:cNvSpPr>
          <p:nvPr>
            <p:ph type="ctrTitle"/>
          </p:nvPr>
        </p:nvSpPr>
        <p:spPr>
          <a:xfrm>
            <a:off x="-2" y="858520"/>
            <a:ext cx="12192000" cy="2387600"/>
          </a:xfrm>
        </p:spPr>
        <p:txBody>
          <a:bodyPr>
            <a:normAutofit/>
          </a:bodyPr>
          <a:lstStyle/>
          <a:p>
            <a:br>
              <a:rPr lang="en-US" sz="2800" b="0" dirty="0"/>
            </a:br>
            <a:r>
              <a:rPr lang="en-US" sz="2800" b="0" dirty="0"/>
              <a:t>How many minutes per day do you work out?</a:t>
            </a:r>
          </a:p>
        </p:txBody>
      </p:sp>
      <p:grpSp>
        <p:nvGrpSpPr>
          <p:cNvPr id="19" name="Group 18">
            <a:extLst>
              <a:ext uri="{FF2B5EF4-FFF2-40B4-BE49-F238E27FC236}">
                <a16:creationId xmlns:a16="http://schemas.microsoft.com/office/drawing/2014/main" id="{5256E12C-80A3-48C4-E24B-09199A9633F6}"/>
              </a:ext>
            </a:extLst>
          </p:cNvPr>
          <p:cNvGrpSpPr/>
          <p:nvPr/>
        </p:nvGrpSpPr>
        <p:grpSpPr>
          <a:xfrm>
            <a:off x="673024" y="3868559"/>
            <a:ext cx="10845951" cy="570243"/>
            <a:chOff x="561189" y="3868559"/>
            <a:chExt cx="10845951" cy="570243"/>
          </a:xfrm>
        </p:grpSpPr>
        <p:sp>
          <p:nvSpPr>
            <p:cNvPr id="2" name="Rounded Rectangle 1">
              <a:extLst>
                <a:ext uri="{FF2B5EF4-FFF2-40B4-BE49-F238E27FC236}">
                  <a16:creationId xmlns:a16="http://schemas.microsoft.com/office/drawing/2014/main" id="{DAB60C59-875B-C38C-AA44-1B70E85EFF30}"/>
                </a:ext>
              </a:extLst>
            </p:cNvPr>
            <p:cNvSpPr/>
            <p:nvPr/>
          </p:nvSpPr>
          <p:spPr>
            <a:xfrm>
              <a:off x="561189"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0</a:t>
              </a:r>
            </a:p>
          </p:txBody>
        </p:sp>
        <p:sp>
          <p:nvSpPr>
            <p:cNvPr id="3" name="Rounded Rectangle 2">
              <a:extLst>
                <a:ext uri="{FF2B5EF4-FFF2-40B4-BE49-F238E27FC236}">
                  <a16:creationId xmlns:a16="http://schemas.microsoft.com/office/drawing/2014/main" id="{B3F705A7-71A0-D070-1A65-7E8920480B0B}"/>
                </a:ext>
              </a:extLst>
            </p:cNvPr>
            <p:cNvSpPr/>
            <p:nvPr/>
          </p:nvSpPr>
          <p:spPr>
            <a:xfrm>
              <a:off x="3568896"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30</a:t>
              </a:r>
            </a:p>
          </p:txBody>
        </p:sp>
        <p:sp>
          <p:nvSpPr>
            <p:cNvPr id="7" name="Rounded Rectangle 6">
              <a:extLst>
                <a:ext uri="{FF2B5EF4-FFF2-40B4-BE49-F238E27FC236}">
                  <a16:creationId xmlns:a16="http://schemas.microsoft.com/office/drawing/2014/main" id="{3DF87519-AE20-B734-7279-6C487140A852}"/>
                </a:ext>
              </a:extLst>
            </p:cNvPr>
            <p:cNvSpPr/>
            <p:nvPr/>
          </p:nvSpPr>
          <p:spPr>
            <a:xfrm>
              <a:off x="9584310"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90</a:t>
              </a:r>
            </a:p>
          </p:txBody>
        </p:sp>
        <p:sp>
          <p:nvSpPr>
            <p:cNvPr id="9" name="Rounded Rectangle 8">
              <a:extLst>
                <a:ext uri="{FF2B5EF4-FFF2-40B4-BE49-F238E27FC236}">
                  <a16:creationId xmlns:a16="http://schemas.microsoft.com/office/drawing/2014/main" id="{1573972F-11D4-4FB6-10CF-256E01331492}"/>
                </a:ext>
              </a:extLst>
            </p:cNvPr>
            <p:cNvSpPr/>
            <p:nvPr/>
          </p:nvSpPr>
          <p:spPr>
            <a:xfrm>
              <a:off x="5574034"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50</a:t>
              </a:r>
            </a:p>
          </p:txBody>
        </p:sp>
        <p:sp>
          <p:nvSpPr>
            <p:cNvPr id="10" name="Rounded Rectangle 9">
              <a:extLst>
                <a:ext uri="{FF2B5EF4-FFF2-40B4-BE49-F238E27FC236}">
                  <a16:creationId xmlns:a16="http://schemas.microsoft.com/office/drawing/2014/main" id="{1DA36C6F-4F77-D028-55C2-536038CCD640}"/>
                </a:ext>
              </a:extLst>
            </p:cNvPr>
            <p:cNvSpPr/>
            <p:nvPr/>
          </p:nvSpPr>
          <p:spPr>
            <a:xfrm>
              <a:off x="7579172"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70</a:t>
              </a:r>
            </a:p>
          </p:txBody>
        </p:sp>
        <p:sp>
          <p:nvSpPr>
            <p:cNvPr id="13" name="Rounded Rectangle 12">
              <a:extLst>
                <a:ext uri="{FF2B5EF4-FFF2-40B4-BE49-F238E27FC236}">
                  <a16:creationId xmlns:a16="http://schemas.microsoft.com/office/drawing/2014/main" id="{91B78E22-270C-11EE-37D2-1D6FC1F03D4E}"/>
                </a:ext>
              </a:extLst>
            </p:cNvPr>
            <p:cNvSpPr/>
            <p:nvPr/>
          </p:nvSpPr>
          <p:spPr>
            <a:xfrm>
              <a:off x="1563758"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10</a:t>
              </a:r>
            </a:p>
          </p:txBody>
        </p:sp>
        <p:sp>
          <p:nvSpPr>
            <p:cNvPr id="14" name="Rounded Rectangle 13">
              <a:extLst>
                <a:ext uri="{FF2B5EF4-FFF2-40B4-BE49-F238E27FC236}">
                  <a16:creationId xmlns:a16="http://schemas.microsoft.com/office/drawing/2014/main" id="{5F42EE72-4048-83C1-5EE2-E4A639054245}"/>
                </a:ext>
              </a:extLst>
            </p:cNvPr>
            <p:cNvSpPr/>
            <p:nvPr/>
          </p:nvSpPr>
          <p:spPr>
            <a:xfrm>
              <a:off x="4571465"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40</a:t>
              </a:r>
            </a:p>
          </p:txBody>
        </p:sp>
        <p:sp>
          <p:nvSpPr>
            <p:cNvPr id="15" name="Rounded Rectangle 14">
              <a:extLst>
                <a:ext uri="{FF2B5EF4-FFF2-40B4-BE49-F238E27FC236}">
                  <a16:creationId xmlns:a16="http://schemas.microsoft.com/office/drawing/2014/main" id="{8430CD9C-0EA8-111B-D67F-44EE7C6491A6}"/>
                </a:ext>
              </a:extLst>
            </p:cNvPr>
            <p:cNvSpPr/>
            <p:nvPr/>
          </p:nvSpPr>
          <p:spPr>
            <a:xfrm>
              <a:off x="10586881"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100</a:t>
              </a:r>
            </a:p>
          </p:txBody>
        </p:sp>
        <p:sp>
          <p:nvSpPr>
            <p:cNvPr id="16" name="Rounded Rectangle 15">
              <a:extLst>
                <a:ext uri="{FF2B5EF4-FFF2-40B4-BE49-F238E27FC236}">
                  <a16:creationId xmlns:a16="http://schemas.microsoft.com/office/drawing/2014/main" id="{CE92C322-3D7C-E1A1-B7F9-551C820A3060}"/>
                </a:ext>
              </a:extLst>
            </p:cNvPr>
            <p:cNvSpPr/>
            <p:nvPr/>
          </p:nvSpPr>
          <p:spPr>
            <a:xfrm>
              <a:off x="6576603"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60</a:t>
              </a:r>
            </a:p>
          </p:txBody>
        </p:sp>
        <p:sp>
          <p:nvSpPr>
            <p:cNvPr id="17" name="Rounded Rectangle 16">
              <a:extLst>
                <a:ext uri="{FF2B5EF4-FFF2-40B4-BE49-F238E27FC236}">
                  <a16:creationId xmlns:a16="http://schemas.microsoft.com/office/drawing/2014/main" id="{44CD9C1B-C00E-CDD7-DCBC-32076F0B6150}"/>
                </a:ext>
              </a:extLst>
            </p:cNvPr>
            <p:cNvSpPr/>
            <p:nvPr/>
          </p:nvSpPr>
          <p:spPr>
            <a:xfrm>
              <a:off x="8581741"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80</a:t>
              </a:r>
            </a:p>
          </p:txBody>
        </p:sp>
        <p:sp>
          <p:nvSpPr>
            <p:cNvPr id="18" name="Rounded Rectangle 17">
              <a:extLst>
                <a:ext uri="{FF2B5EF4-FFF2-40B4-BE49-F238E27FC236}">
                  <a16:creationId xmlns:a16="http://schemas.microsoft.com/office/drawing/2014/main" id="{5358492E-B35F-C42E-CAB2-2D3A74E4D47C}"/>
                </a:ext>
              </a:extLst>
            </p:cNvPr>
            <p:cNvSpPr/>
            <p:nvPr/>
          </p:nvSpPr>
          <p:spPr>
            <a:xfrm>
              <a:off x="2566327"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20</a:t>
              </a:r>
            </a:p>
          </p:txBody>
        </p:sp>
      </p:grpSp>
      <p:sp>
        <p:nvSpPr>
          <p:cNvPr id="20" name="TextBox 19">
            <a:extLst>
              <a:ext uri="{FF2B5EF4-FFF2-40B4-BE49-F238E27FC236}">
                <a16:creationId xmlns:a16="http://schemas.microsoft.com/office/drawing/2014/main" id="{6E246697-442D-7F5F-483D-557D27C7DCF1}"/>
              </a:ext>
            </a:extLst>
          </p:cNvPr>
          <p:cNvSpPr txBox="1"/>
          <p:nvPr/>
        </p:nvSpPr>
        <p:spPr>
          <a:xfrm>
            <a:off x="8773543" y="4691909"/>
            <a:ext cx="2745432" cy="369332"/>
          </a:xfrm>
          <a:prstGeom prst="rect">
            <a:avLst/>
          </a:prstGeom>
          <a:noFill/>
        </p:spPr>
        <p:txBody>
          <a:bodyPr wrap="none" rtlCol="0">
            <a:spAutoFit/>
          </a:bodyPr>
          <a:lstStyle>
            <a:defPPr>
              <a:defRPr lang="en-US"/>
            </a:defPPr>
            <a:lvl1pPr>
              <a:defRPr>
                <a:latin typeface="Helvetica" pitchFamily="2" charset="0"/>
              </a:defRPr>
            </a:lvl1pPr>
          </a:lstStyle>
          <a:p>
            <a:pPr algn="r"/>
            <a:r>
              <a:rPr lang="en-US" dirty="0"/>
              <a:t>Average minutes per day</a:t>
            </a:r>
          </a:p>
        </p:txBody>
      </p:sp>
    </p:spTree>
    <p:extLst>
      <p:ext uri="{BB962C8B-B14F-4D97-AF65-F5344CB8AC3E}">
        <p14:creationId xmlns:p14="http://schemas.microsoft.com/office/powerpoint/2010/main" val="22049692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42E98-F45A-0646-8E20-DBF518C13124}"/>
              </a:ext>
            </a:extLst>
          </p:cNvPr>
          <p:cNvSpPr>
            <a:spLocks noGrp="1"/>
          </p:cNvSpPr>
          <p:nvPr>
            <p:ph type="title"/>
          </p:nvPr>
        </p:nvSpPr>
        <p:spPr>
          <a:xfrm>
            <a:off x="1326351" y="5602143"/>
            <a:ext cx="11366938" cy="1325563"/>
          </a:xfrm>
        </p:spPr>
        <p:txBody>
          <a:bodyPr/>
          <a:lstStyle/>
          <a:p>
            <a:r>
              <a:rPr lang="en-US" dirty="0"/>
              <a:t>Thanks</a:t>
            </a:r>
          </a:p>
        </p:txBody>
      </p:sp>
      <p:pic>
        <p:nvPicPr>
          <p:cNvPr id="7" name="Picture 6" descr="Graphical user interface, application&#10;&#10;Description automatically generated">
            <a:extLst>
              <a:ext uri="{FF2B5EF4-FFF2-40B4-BE49-F238E27FC236}">
                <a16:creationId xmlns:a16="http://schemas.microsoft.com/office/drawing/2014/main" id="{99646778-F422-C14C-AFDA-E1E9DC33FCA3}"/>
              </a:ext>
            </a:extLst>
          </p:cNvPr>
          <p:cNvPicPr>
            <a:picLocks noChangeAspect="1"/>
          </p:cNvPicPr>
          <p:nvPr/>
        </p:nvPicPr>
        <p:blipFill>
          <a:blip r:embed="rId3"/>
          <a:stretch>
            <a:fillRect/>
          </a:stretch>
        </p:blipFill>
        <p:spPr>
          <a:xfrm>
            <a:off x="0" y="0"/>
            <a:ext cx="12282974" cy="6927706"/>
          </a:xfrm>
          <a:prstGeom prst="rect">
            <a:avLst/>
          </a:prstGeom>
        </p:spPr>
      </p:pic>
      <p:sp>
        <p:nvSpPr>
          <p:cNvPr id="9" name="Slide Number Placeholder 8">
            <a:extLst>
              <a:ext uri="{FF2B5EF4-FFF2-40B4-BE49-F238E27FC236}">
                <a16:creationId xmlns:a16="http://schemas.microsoft.com/office/drawing/2014/main" id="{AFC3A6BC-75C4-2345-BC9B-5DA6D6F79566}"/>
              </a:ext>
            </a:extLst>
          </p:cNvPr>
          <p:cNvSpPr>
            <a:spLocks noGrp="1"/>
          </p:cNvSpPr>
          <p:nvPr>
            <p:ph type="sldNum" sz="quarter" idx="12"/>
          </p:nvPr>
        </p:nvSpPr>
        <p:spPr/>
        <p:txBody>
          <a:bodyPr/>
          <a:lstStyle/>
          <a:p>
            <a:fld id="{90930589-357C-2143-8130-A7B7A990D7CF}" type="slidenum">
              <a:rPr lang="en-US" smtClean="0"/>
              <a:t>3</a:t>
            </a:fld>
            <a:endParaRPr lang="en-US"/>
          </a:p>
        </p:txBody>
      </p:sp>
      <p:sp>
        <p:nvSpPr>
          <p:cNvPr id="3" name="Rectangle 2">
            <a:extLst>
              <a:ext uri="{FF2B5EF4-FFF2-40B4-BE49-F238E27FC236}">
                <a16:creationId xmlns:a16="http://schemas.microsoft.com/office/drawing/2014/main" id="{6DDFEB47-FAE6-1A45-BD85-D87DE26FC899}"/>
              </a:ext>
            </a:extLst>
          </p:cNvPr>
          <p:cNvSpPr/>
          <p:nvPr/>
        </p:nvSpPr>
        <p:spPr>
          <a:xfrm>
            <a:off x="130629" y="0"/>
            <a:ext cx="5878285" cy="3429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Graphical user interface, application&#10;&#10;Description automatically generated">
            <a:extLst>
              <a:ext uri="{FF2B5EF4-FFF2-40B4-BE49-F238E27FC236}">
                <a16:creationId xmlns:a16="http://schemas.microsoft.com/office/drawing/2014/main" id="{F08934B8-E40F-BF4F-BED0-798D27E17188}"/>
              </a:ext>
            </a:extLst>
          </p:cNvPr>
          <p:cNvPicPr>
            <a:picLocks noChangeAspect="1"/>
          </p:cNvPicPr>
          <p:nvPr/>
        </p:nvPicPr>
        <p:blipFill rotWithShape="1">
          <a:blip r:embed="rId3"/>
          <a:srcRect l="2677" t="18244" r="93783" b="14072"/>
          <a:stretch/>
        </p:blipFill>
        <p:spPr>
          <a:xfrm rot="5400000">
            <a:off x="1730377" y="2108517"/>
            <a:ext cx="331730" cy="2972700"/>
          </a:xfrm>
          <a:prstGeom prst="rect">
            <a:avLst/>
          </a:prstGeom>
        </p:spPr>
      </p:pic>
      <p:pic>
        <p:nvPicPr>
          <p:cNvPr id="8" name="Picture 7" descr="Graphical user interface, application&#10;&#10;Description automatically generated">
            <a:extLst>
              <a:ext uri="{FF2B5EF4-FFF2-40B4-BE49-F238E27FC236}">
                <a16:creationId xmlns:a16="http://schemas.microsoft.com/office/drawing/2014/main" id="{5FB6D7D1-4892-A046-B652-0312409C3FD3}"/>
              </a:ext>
            </a:extLst>
          </p:cNvPr>
          <p:cNvPicPr>
            <a:picLocks noChangeAspect="1"/>
          </p:cNvPicPr>
          <p:nvPr/>
        </p:nvPicPr>
        <p:blipFill rotWithShape="1">
          <a:blip r:embed="rId3"/>
          <a:srcRect l="2677" t="18244" r="93783" b="14072"/>
          <a:stretch/>
        </p:blipFill>
        <p:spPr>
          <a:xfrm rot="5400000">
            <a:off x="2556545" y="2060387"/>
            <a:ext cx="235477" cy="2972700"/>
          </a:xfrm>
          <a:prstGeom prst="rect">
            <a:avLst/>
          </a:prstGeom>
        </p:spPr>
      </p:pic>
      <p:sp>
        <p:nvSpPr>
          <p:cNvPr id="10" name="Rectangle 9">
            <a:extLst>
              <a:ext uri="{FF2B5EF4-FFF2-40B4-BE49-F238E27FC236}">
                <a16:creationId xmlns:a16="http://schemas.microsoft.com/office/drawing/2014/main" id="{5AEDC094-6955-074D-B204-0ABCD9FE13A0}"/>
              </a:ext>
            </a:extLst>
          </p:cNvPr>
          <p:cNvSpPr/>
          <p:nvPr/>
        </p:nvSpPr>
        <p:spPr>
          <a:xfrm>
            <a:off x="6183089" y="245414"/>
            <a:ext cx="5983374" cy="65270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9F88AB8-F0D9-8547-9FF9-7570805162B4}"/>
              </a:ext>
            </a:extLst>
          </p:cNvPr>
          <p:cNvSpPr/>
          <p:nvPr/>
        </p:nvSpPr>
        <p:spPr>
          <a:xfrm>
            <a:off x="4266058" y="4229000"/>
            <a:ext cx="800956" cy="4043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Graphical user interface, application&#10;&#10;Description automatically generated">
            <a:extLst>
              <a:ext uri="{FF2B5EF4-FFF2-40B4-BE49-F238E27FC236}">
                <a16:creationId xmlns:a16="http://schemas.microsoft.com/office/drawing/2014/main" id="{D611C37F-3DA7-C64A-8AD1-0F263066261A}"/>
              </a:ext>
            </a:extLst>
          </p:cNvPr>
          <p:cNvPicPr>
            <a:picLocks noChangeAspect="1"/>
          </p:cNvPicPr>
          <p:nvPr/>
        </p:nvPicPr>
        <p:blipFill rotWithShape="1">
          <a:blip r:embed="rId3"/>
          <a:srcRect l="2677" t="18244" r="93783" b="14072"/>
          <a:stretch/>
        </p:blipFill>
        <p:spPr>
          <a:xfrm rot="5400000">
            <a:off x="1509672" y="-963573"/>
            <a:ext cx="3210008" cy="5664202"/>
          </a:xfrm>
          <a:prstGeom prst="rect">
            <a:avLst/>
          </a:prstGeom>
        </p:spPr>
      </p:pic>
    </p:spTree>
    <p:extLst>
      <p:ext uri="{BB962C8B-B14F-4D97-AF65-F5344CB8AC3E}">
        <p14:creationId xmlns:p14="http://schemas.microsoft.com/office/powerpoint/2010/main" val="93588403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3FE96-D252-9CFB-9C9D-0042F9D60090}"/>
              </a:ext>
            </a:extLst>
          </p:cNvPr>
          <p:cNvSpPr>
            <a:spLocks noGrp="1"/>
          </p:cNvSpPr>
          <p:nvPr>
            <p:ph type="title"/>
          </p:nvPr>
        </p:nvSpPr>
        <p:spPr/>
        <p:txBody>
          <a:bodyPr/>
          <a:lstStyle/>
          <a:p>
            <a:r>
              <a:rPr lang="en-US" dirty="0"/>
              <a:t>Study 1</a:t>
            </a:r>
          </a:p>
        </p:txBody>
      </p:sp>
      <p:sp>
        <p:nvSpPr>
          <p:cNvPr id="3" name="Text Placeholder 2">
            <a:extLst>
              <a:ext uri="{FF2B5EF4-FFF2-40B4-BE49-F238E27FC236}">
                <a16:creationId xmlns:a16="http://schemas.microsoft.com/office/drawing/2014/main" id="{1E12A0EA-8E22-1800-FF4E-864688A6E072}"/>
              </a:ext>
            </a:extLst>
          </p:cNvPr>
          <p:cNvSpPr>
            <a:spLocks noGrp="1"/>
          </p:cNvSpPr>
          <p:nvPr>
            <p:ph type="body" idx="1"/>
          </p:nvPr>
        </p:nvSpPr>
        <p:spPr/>
        <p:txBody>
          <a:bodyPr/>
          <a:lstStyle/>
          <a:p>
            <a:r>
              <a:rPr lang="en-US" dirty="0"/>
              <a:t>Initial evidence for role models in a study of 1100 adolescents over 2 years</a:t>
            </a:r>
          </a:p>
        </p:txBody>
      </p:sp>
      <p:sp>
        <p:nvSpPr>
          <p:cNvPr id="5" name="Slide Number Placeholder 4">
            <a:extLst>
              <a:ext uri="{FF2B5EF4-FFF2-40B4-BE49-F238E27FC236}">
                <a16:creationId xmlns:a16="http://schemas.microsoft.com/office/drawing/2014/main" id="{D5B09390-7DC8-4CC2-C51F-C25B218B8A6C}"/>
              </a:ext>
            </a:extLst>
          </p:cNvPr>
          <p:cNvSpPr>
            <a:spLocks noGrp="1"/>
          </p:cNvSpPr>
          <p:nvPr>
            <p:ph type="sldNum" sz="quarter" idx="12"/>
          </p:nvPr>
        </p:nvSpPr>
        <p:spPr/>
        <p:txBody>
          <a:bodyPr/>
          <a:lstStyle/>
          <a:p>
            <a:fld id="{5A731768-43F7-7646-8F6F-831FF93FBEA7}" type="slidenum">
              <a:rPr lang="en-US" smtClean="0"/>
              <a:t>30</a:t>
            </a:fld>
            <a:endParaRPr lang="en-US"/>
          </a:p>
        </p:txBody>
      </p:sp>
    </p:spTree>
    <p:extLst>
      <p:ext uri="{BB962C8B-B14F-4D97-AF65-F5344CB8AC3E}">
        <p14:creationId xmlns:p14="http://schemas.microsoft.com/office/powerpoint/2010/main" val="22284574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C24FF1-5A04-E05C-6A6F-6D488F610E50}"/>
              </a:ext>
            </a:extLst>
          </p:cNvPr>
          <p:cNvSpPr>
            <a:spLocks noGrp="1"/>
          </p:cNvSpPr>
          <p:nvPr>
            <p:ph type="title"/>
          </p:nvPr>
        </p:nvSpPr>
        <p:spPr/>
        <p:txBody>
          <a:bodyPr/>
          <a:lstStyle/>
          <a:p>
            <a:r>
              <a:rPr lang="en-US" dirty="0"/>
              <a:t>Networks of friendship and role models are distinct</a:t>
            </a:r>
          </a:p>
        </p:txBody>
      </p:sp>
      <p:pic>
        <p:nvPicPr>
          <p:cNvPr id="7" name="Content Placeholder 6" descr="A group of dots and lines&#10;&#10;Description automatically generated">
            <a:extLst>
              <a:ext uri="{FF2B5EF4-FFF2-40B4-BE49-F238E27FC236}">
                <a16:creationId xmlns:a16="http://schemas.microsoft.com/office/drawing/2014/main" id="{1C17337B-C48C-7913-04B3-F80E13F59241}"/>
              </a:ext>
            </a:extLst>
          </p:cNvPr>
          <p:cNvPicPr>
            <a:picLocks noGrp="1" noChangeAspect="1"/>
          </p:cNvPicPr>
          <p:nvPr>
            <p:ph sz="half" idx="1"/>
          </p:nvPr>
        </p:nvPicPr>
        <p:blipFill>
          <a:blip r:embed="rId2"/>
          <a:stretch>
            <a:fillRect/>
          </a:stretch>
        </p:blipFill>
        <p:spPr>
          <a:xfrm>
            <a:off x="1733605" y="1825625"/>
            <a:ext cx="3390789" cy="4351338"/>
          </a:xfrm>
        </p:spPr>
      </p:pic>
      <p:sp>
        <p:nvSpPr>
          <p:cNvPr id="5" name="Content Placeholder 4">
            <a:extLst>
              <a:ext uri="{FF2B5EF4-FFF2-40B4-BE49-F238E27FC236}">
                <a16:creationId xmlns:a16="http://schemas.microsoft.com/office/drawing/2014/main" id="{3D74D2EE-7996-E961-2DE6-3AC75568B6C0}"/>
              </a:ext>
            </a:extLst>
          </p:cNvPr>
          <p:cNvSpPr>
            <a:spLocks noGrp="1"/>
          </p:cNvSpPr>
          <p:nvPr>
            <p:ph sz="half" idx="2"/>
          </p:nvPr>
        </p:nvSpPr>
        <p:spPr/>
        <p:txBody>
          <a:bodyPr/>
          <a:lstStyle/>
          <a:p>
            <a:r>
              <a:rPr lang="en-US" dirty="0"/>
              <a:t>20% of cross nomination</a:t>
            </a:r>
          </a:p>
          <a:p>
            <a:r>
              <a:rPr lang="en-US" dirty="0"/>
              <a:t>Low (and decreasing) correlation of both networks.</a:t>
            </a:r>
          </a:p>
          <a:p>
            <a:r>
              <a:rPr lang="en-US" dirty="0"/>
              <a:t>High reciprocity in friend networks, low reciprocity in role model networks</a:t>
            </a:r>
          </a:p>
          <a:p>
            <a:r>
              <a:rPr lang="en-US" dirty="0"/>
              <a:t>Low correlation of centrality measures across networks.</a:t>
            </a:r>
          </a:p>
        </p:txBody>
      </p:sp>
      <p:sp>
        <p:nvSpPr>
          <p:cNvPr id="4" name="Slide Number Placeholder 3">
            <a:extLst>
              <a:ext uri="{FF2B5EF4-FFF2-40B4-BE49-F238E27FC236}">
                <a16:creationId xmlns:a16="http://schemas.microsoft.com/office/drawing/2014/main" id="{43E51EF3-07C0-06D6-8ADE-620A83C6F313}"/>
              </a:ext>
            </a:extLst>
          </p:cNvPr>
          <p:cNvSpPr>
            <a:spLocks noGrp="1"/>
          </p:cNvSpPr>
          <p:nvPr>
            <p:ph type="sldNum" sz="quarter" idx="12"/>
          </p:nvPr>
        </p:nvSpPr>
        <p:spPr/>
        <p:txBody>
          <a:bodyPr/>
          <a:lstStyle/>
          <a:p>
            <a:fld id="{5A731768-43F7-7646-8F6F-831FF93FBEA7}" type="slidenum">
              <a:rPr lang="en-US" smtClean="0"/>
              <a:t>31</a:t>
            </a:fld>
            <a:endParaRPr lang="en-US"/>
          </a:p>
        </p:txBody>
      </p:sp>
    </p:spTree>
    <p:extLst>
      <p:ext uri="{BB962C8B-B14F-4D97-AF65-F5344CB8AC3E}">
        <p14:creationId xmlns:p14="http://schemas.microsoft.com/office/powerpoint/2010/main" val="17012484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54C2873-DCFF-4116-4543-2BC31A3C618A}"/>
              </a:ext>
            </a:extLst>
          </p:cNvPr>
          <p:cNvSpPr>
            <a:spLocks noGrp="1"/>
          </p:cNvSpPr>
          <p:nvPr>
            <p:ph type="title"/>
          </p:nvPr>
        </p:nvSpPr>
        <p:spPr/>
        <p:txBody>
          <a:bodyPr/>
          <a:lstStyle/>
          <a:p>
            <a:r>
              <a:rPr lang="en-US" dirty="0"/>
              <a:t>Exemplars have higher GPA than the ego</a:t>
            </a:r>
          </a:p>
        </p:txBody>
      </p:sp>
      <p:pic>
        <p:nvPicPr>
          <p:cNvPr id="8" name="Content Placeholder 7">
            <a:extLst>
              <a:ext uri="{FF2B5EF4-FFF2-40B4-BE49-F238E27FC236}">
                <a16:creationId xmlns:a16="http://schemas.microsoft.com/office/drawing/2014/main" id="{55D5768B-B2F4-363E-8705-6FA89ADAED2A}"/>
              </a:ext>
            </a:extLst>
          </p:cNvPr>
          <p:cNvPicPr>
            <a:picLocks noGrp="1" noChangeAspect="1"/>
          </p:cNvPicPr>
          <p:nvPr>
            <p:ph idx="1"/>
          </p:nvPr>
        </p:nvPicPr>
        <p:blipFill>
          <a:blip r:embed="rId2"/>
          <a:stretch>
            <a:fillRect/>
          </a:stretch>
        </p:blipFill>
        <p:spPr>
          <a:xfrm>
            <a:off x="1923288" y="1562893"/>
            <a:ext cx="8345424" cy="5007255"/>
          </a:xfrm>
        </p:spPr>
      </p:pic>
      <p:sp>
        <p:nvSpPr>
          <p:cNvPr id="10" name="Slide Number Placeholder 9">
            <a:extLst>
              <a:ext uri="{FF2B5EF4-FFF2-40B4-BE49-F238E27FC236}">
                <a16:creationId xmlns:a16="http://schemas.microsoft.com/office/drawing/2014/main" id="{A6DF4424-E836-08FD-E3B0-F2EBB1017D1A}"/>
              </a:ext>
            </a:extLst>
          </p:cNvPr>
          <p:cNvSpPr>
            <a:spLocks noGrp="1"/>
          </p:cNvSpPr>
          <p:nvPr>
            <p:ph type="sldNum" sz="quarter" idx="12"/>
          </p:nvPr>
        </p:nvSpPr>
        <p:spPr/>
        <p:txBody>
          <a:bodyPr/>
          <a:lstStyle/>
          <a:p>
            <a:fld id="{5A731768-43F7-7646-8F6F-831FF93FBEA7}" type="slidenum">
              <a:rPr lang="en-US" smtClean="0"/>
              <a:t>32</a:t>
            </a:fld>
            <a:endParaRPr lang="en-US"/>
          </a:p>
        </p:txBody>
      </p:sp>
    </p:spTree>
    <p:extLst>
      <p:ext uri="{BB962C8B-B14F-4D97-AF65-F5344CB8AC3E}">
        <p14:creationId xmlns:p14="http://schemas.microsoft.com/office/powerpoint/2010/main" val="88472664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DCE1E-923C-834B-B9F4-95213FC624FE}"/>
              </a:ext>
            </a:extLst>
          </p:cNvPr>
          <p:cNvSpPr>
            <a:spLocks noGrp="1"/>
          </p:cNvSpPr>
          <p:nvPr>
            <p:ph type="title"/>
          </p:nvPr>
        </p:nvSpPr>
        <p:spPr/>
        <p:txBody>
          <a:bodyPr/>
          <a:lstStyle/>
          <a:p>
            <a:r>
              <a:rPr lang="en-US" dirty="0"/>
              <a:t>Evidence that role models—not friends–account for reference bias</a:t>
            </a:r>
          </a:p>
        </p:txBody>
      </p:sp>
      <p:sp>
        <p:nvSpPr>
          <p:cNvPr id="4" name="Slide Number Placeholder 3">
            <a:extLst>
              <a:ext uri="{FF2B5EF4-FFF2-40B4-BE49-F238E27FC236}">
                <a16:creationId xmlns:a16="http://schemas.microsoft.com/office/drawing/2014/main" id="{48E9D6A1-74D1-BEC0-A3F0-F12CA81E0BFA}"/>
              </a:ext>
            </a:extLst>
          </p:cNvPr>
          <p:cNvSpPr>
            <a:spLocks noGrp="1"/>
          </p:cNvSpPr>
          <p:nvPr>
            <p:ph type="sldNum" sz="quarter" idx="12"/>
          </p:nvPr>
        </p:nvSpPr>
        <p:spPr/>
        <p:txBody>
          <a:bodyPr/>
          <a:lstStyle/>
          <a:p>
            <a:fld id="{5A731768-43F7-7646-8F6F-831FF93FBEA7}" type="slidenum">
              <a:rPr lang="en-US" smtClean="0"/>
              <a:t>33</a:t>
            </a:fld>
            <a:endParaRPr lang="en-US"/>
          </a:p>
        </p:txBody>
      </p:sp>
      <p:pic>
        <p:nvPicPr>
          <p:cNvPr id="8" name="Picture 7">
            <a:extLst>
              <a:ext uri="{FF2B5EF4-FFF2-40B4-BE49-F238E27FC236}">
                <a16:creationId xmlns:a16="http://schemas.microsoft.com/office/drawing/2014/main" id="{2B86ACAB-7D07-942E-776C-483438173D39}"/>
              </a:ext>
            </a:extLst>
          </p:cNvPr>
          <p:cNvPicPr>
            <a:picLocks noChangeAspect="1"/>
          </p:cNvPicPr>
          <p:nvPr/>
        </p:nvPicPr>
        <p:blipFill rotWithShape="1">
          <a:blip r:embed="rId3"/>
          <a:srcRect t="18254" b="1"/>
          <a:stretch/>
        </p:blipFill>
        <p:spPr>
          <a:xfrm>
            <a:off x="2693936" y="1866802"/>
            <a:ext cx="6804128" cy="4489548"/>
          </a:xfrm>
          <a:prstGeom prst="rect">
            <a:avLst/>
          </a:prstGeom>
        </p:spPr>
      </p:pic>
      <p:sp>
        <p:nvSpPr>
          <p:cNvPr id="9" name="Rectangle 8">
            <a:extLst>
              <a:ext uri="{FF2B5EF4-FFF2-40B4-BE49-F238E27FC236}">
                <a16:creationId xmlns:a16="http://schemas.microsoft.com/office/drawing/2014/main" id="{210CB6B9-07C4-CE46-09B3-7C517DDCBD89}"/>
              </a:ext>
            </a:extLst>
          </p:cNvPr>
          <p:cNvSpPr/>
          <p:nvPr/>
        </p:nvSpPr>
        <p:spPr>
          <a:xfrm>
            <a:off x="6096000" y="3883742"/>
            <a:ext cx="629265" cy="288208"/>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EB9A6C6C-7989-91E5-B455-AC2FD7218CAF}"/>
              </a:ext>
            </a:extLst>
          </p:cNvPr>
          <p:cNvSpPr/>
          <p:nvPr/>
        </p:nvSpPr>
        <p:spPr>
          <a:xfrm>
            <a:off x="3868058" y="1866801"/>
            <a:ext cx="3062513" cy="349622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a:extLst>
              <a:ext uri="{FF2B5EF4-FFF2-40B4-BE49-F238E27FC236}">
                <a16:creationId xmlns:a16="http://schemas.microsoft.com/office/drawing/2014/main" id="{1110E7BC-DFAE-F07D-ED7B-70A7BD036D9F}"/>
              </a:ext>
            </a:extLst>
          </p:cNvPr>
          <p:cNvSpPr/>
          <p:nvPr/>
        </p:nvSpPr>
        <p:spPr>
          <a:xfrm>
            <a:off x="4027715" y="5638613"/>
            <a:ext cx="3062513" cy="170852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136730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hidden"/>
                                      </p:to>
                                    </p:set>
                                  </p:childTnLst>
                                </p:cTn>
                              </p:par>
                              <p:par>
                                <p:cTn id="7" presetID="1" presetClass="exit"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DCE1E-923C-834B-B9F4-95213FC624FE}"/>
              </a:ext>
            </a:extLst>
          </p:cNvPr>
          <p:cNvSpPr>
            <a:spLocks noGrp="1"/>
          </p:cNvSpPr>
          <p:nvPr>
            <p:ph type="title"/>
          </p:nvPr>
        </p:nvSpPr>
        <p:spPr/>
        <p:txBody>
          <a:bodyPr/>
          <a:lstStyle/>
          <a:p>
            <a:r>
              <a:rPr lang="en-US" dirty="0"/>
              <a:t>But the opposite is true for student grades</a:t>
            </a:r>
          </a:p>
        </p:txBody>
      </p:sp>
      <p:pic>
        <p:nvPicPr>
          <p:cNvPr id="5" name="Content Placeholder 4">
            <a:extLst>
              <a:ext uri="{FF2B5EF4-FFF2-40B4-BE49-F238E27FC236}">
                <a16:creationId xmlns:a16="http://schemas.microsoft.com/office/drawing/2014/main" id="{F7F9CF07-FB65-F6AE-E9A0-E30EA2282457}"/>
              </a:ext>
            </a:extLst>
          </p:cNvPr>
          <p:cNvPicPr>
            <a:picLocks noGrp="1" noChangeAspect="1"/>
          </p:cNvPicPr>
          <p:nvPr>
            <p:ph idx="1"/>
          </p:nvPr>
        </p:nvPicPr>
        <p:blipFill>
          <a:blip r:embed="rId2"/>
          <a:stretch>
            <a:fillRect/>
          </a:stretch>
        </p:blipFill>
        <p:spPr>
          <a:xfrm>
            <a:off x="1728216" y="1837214"/>
            <a:ext cx="8735568" cy="4367784"/>
          </a:xfrm>
        </p:spPr>
      </p:pic>
      <p:sp>
        <p:nvSpPr>
          <p:cNvPr id="7" name="Slide Number Placeholder 6">
            <a:extLst>
              <a:ext uri="{FF2B5EF4-FFF2-40B4-BE49-F238E27FC236}">
                <a16:creationId xmlns:a16="http://schemas.microsoft.com/office/drawing/2014/main" id="{F4C3E942-D76E-6A1B-B632-9FE0B9F8BB87}"/>
              </a:ext>
            </a:extLst>
          </p:cNvPr>
          <p:cNvSpPr>
            <a:spLocks noGrp="1"/>
          </p:cNvSpPr>
          <p:nvPr>
            <p:ph type="sldNum" sz="quarter" idx="12"/>
          </p:nvPr>
        </p:nvSpPr>
        <p:spPr/>
        <p:txBody>
          <a:bodyPr/>
          <a:lstStyle/>
          <a:p>
            <a:fld id="{5A731768-43F7-7646-8F6F-831FF93FBEA7}" type="slidenum">
              <a:rPr lang="en-US" smtClean="0"/>
              <a:t>34</a:t>
            </a:fld>
            <a:endParaRPr lang="en-US"/>
          </a:p>
        </p:txBody>
      </p:sp>
    </p:spTree>
    <p:extLst>
      <p:ext uri="{BB962C8B-B14F-4D97-AF65-F5344CB8AC3E}">
        <p14:creationId xmlns:p14="http://schemas.microsoft.com/office/powerpoint/2010/main" val="179049988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DCE1E-923C-834B-B9F4-95213FC624FE}"/>
              </a:ext>
            </a:extLst>
          </p:cNvPr>
          <p:cNvSpPr>
            <a:spLocks noGrp="1"/>
          </p:cNvSpPr>
          <p:nvPr>
            <p:ph type="title"/>
          </p:nvPr>
        </p:nvSpPr>
        <p:spPr/>
        <p:txBody>
          <a:bodyPr/>
          <a:lstStyle/>
          <a:p>
            <a:r>
              <a:rPr lang="en-US" dirty="0"/>
              <a:t>And the effect is driven by close outgoing ties</a:t>
            </a:r>
          </a:p>
        </p:txBody>
      </p:sp>
      <p:pic>
        <p:nvPicPr>
          <p:cNvPr id="1026" name="Picture 2">
            <a:extLst>
              <a:ext uri="{FF2B5EF4-FFF2-40B4-BE49-F238E27FC236}">
                <a16:creationId xmlns:a16="http://schemas.microsoft.com/office/drawing/2014/main" id="{7608833B-DB83-179B-07D1-3C4C7961BB4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324908" y="1242138"/>
            <a:ext cx="5542184" cy="5615862"/>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9A7DD88A-5478-0719-0D6C-235469009CE9}"/>
              </a:ext>
            </a:extLst>
          </p:cNvPr>
          <p:cNvSpPr>
            <a:spLocks noGrp="1"/>
          </p:cNvSpPr>
          <p:nvPr>
            <p:ph type="sldNum" sz="quarter" idx="12"/>
          </p:nvPr>
        </p:nvSpPr>
        <p:spPr/>
        <p:txBody>
          <a:bodyPr/>
          <a:lstStyle/>
          <a:p>
            <a:fld id="{5A731768-43F7-7646-8F6F-831FF93FBEA7}" type="slidenum">
              <a:rPr lang="en-US" smtClean="0"/>
              <a:t>35</a:t>
            </a:fld>
            <a:endParaRPr lang="en-US"/>
          </a:p>
        </p:txBody>
      </p:sp>
    </p:spTree>
    <p:extLst>
      <p:ext uri="{BB962C8B-B14F-4D97-AF65-F5344CB8AC3E}">
        <p14:creationId xmlns:p14="http://schemas.microsoft.com/office/powerpoint/2010/main" val="322535828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515352-8872-CCBF-851B-53ABAB99A628}"/>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4B2BC974-4EED-C433-DFCD-6891485CFDC2}"/>
              </a:ext>
            </a:extLst>
          </p:cNvPr>
          <p:cNvSpPr>
            <a:spLocks noGrp="1"/>
          </p:cNvSpPr>
          <p:nvPr>
            <p:ph idx="1"/>
          </p:nvPr>
        </p:nvSpPr>
        <p:spPr/>
        <p:txBody>
          <a:bodyPr/>
          <a:lstStyle/>
          <a:p>
            <a:r>
              <a:rPr lang="en-US" dirty="0"/>
              <a:t>Friends’ and role models’ objectively measured behavior differentially relates to behavior and self-ratings of self control</a:t>
            </a:r>
          </a:p>
          <a:p>
            <a:r>
              <a:rPr lang="en-US" dirty="0"/>
              <a:t>Limitations</a:t>
            </a:r>
          </a:p>
          <a:p>
            <a:pPr lvl="1"/>
            <a:r>
              <a:rPr lang="en-US" dirty="0"/>
              <a:t>Do the findings generalize to other </a:t>
            </a:r>
            <a:r>
              <a:rPr lang="en-US" b="1" dirty="0"/>
              <a:t>domains</a:t>
            </a:r>
            <a:r>
              <a:rPr lang="en-US" dirty="0"/>
              <a:t>?</a:t>
            </a:r>
          </a:p>
          <a:p>
            <a:pPr lvl="1"/>
            <a:r>
              <a:rPr lang="en-US" dirty="0"/>
              <a:t>Do the findings generalize to other </a:t>
            </a:r>
            <a:r>
              <a:rPr lang="en-US" b="1" dirty="0"/>
              <a:t>age groups</a:t>
            </a:r>
            <a:r>
              <a:rPr lang="en-US" dirty="0"/>
              <a:t>?</a:t>
            </a:r>
          </a:p>
          <a:p>
            <a:pPr lvl="1"/>
            <a:r>
              <a:rPr lang="en-US" dirty="0"/>
              <a:t>What is the mechanism?</a:t>
            </a:r>
          </a:p>
        </p:txBody>
      </p:sp>
      <p:sp>
        <p:nvSpPr>
          <p:cNvPr id="5" name="Slide Number Placeholder 4">
            <a:extLst>
              <a:ext uri="{FF2B5EF4-FFF2-40B4-BE49-F238E27FC236}">
                <a16:creationId xmlns:a16="http://schemas.microsoft.com/office/drawing/2014/main" id="{CA250498-EA6D-5C0C-3E70-6015D8D11E62}"/>
              </a:ext>
            </a:extLst>
          </p:cNvPr>
          <p:cNvSpPr>
            <a:spLocks noGrp="1"/>
          </p:cNvSpPr>
          <p:nvPr>
            <p:ph type="sldNum" sz="quarter" idx="12"/>
          </p:nvPr>
        </p:nvSpPr>
        <p:spPr/>
        <p:txBody>
          <a:bodyPr/>
          <a:lstStyle/>
          <a:p>
            <a:fld id="{5A731768-43F7-7646-8F6F-831FF93FBEA7}" type="slidenum">
              <a:rPr lang="en-US" smtClean="0"/>
              <a:t>36</a:t>
            </a:fld>
            <a:endParaRPr lang="en-US"/>
          </a:p>
        </p:txBody>
      </p:sp>
    </p:spTree>
    <p:extLst>
      <p:ext uri="{BB962C8B-B14F-4D97-AF65-F5344CB8AC3E}">
        <p14:creationId xmlns:p14="http://schemas.microsoft.com/office/powerpoint/2010/main" val="113414842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3FE96-D252-9CFB-9C9D-0042F9D60090}"/>
              </a:ext>
            </a:extLst>
          </p:cNvPr>
          <p:cNvSpPr>
            <a:spLocks noGrp="1"/>
          </p:cNvSpPr>
          <p:nvPr>
            <p:ph type="title"/>
          </p:nvPr>
        </p:nvSpPr>
        <p:spPr/>
        <p:txBody>
          <a:bodyPr/>
          <a:lstStyle/>
          <a:p>
            <a:r>
              <a:rPr lang="en-US" dirty="0"/>
              <a:t>Study 2</a:t>
            </a:r>
          </a:p>
        </p:txBody>
      </p:sp>
      <p:sp>
        <p:nvSpPr>
          <p:cNvPr id="3" name="Text Placeholder 2">
            <a:extLst>
              <a:ext uri="{FF2B5EF4-FFF2-40B4-BE49-F238E27FC236}">
                <a16:creationId xmlns:a16="http://schemas.microsoft.com/office/drawing/2014/main" id="{1E12A0EA-8E22-1800-FF4E-864688A6E072}"/>
              </a:ext>
            </a:extLst>
          </p:cNvPr>
          <p:cNvSpPr>
            <a:spLocks noGrp="1"/>
          </p:cNvSpPr>
          <p:nvPr>
            <p:ph type="body" idx="1"/>
          </p:nvPr>
        </p:nvSpPr>
        <p:spPr/>
        <p:txBody>
          <a:bodyPr/>
          <a:lstStyle/>
          <a:p>
            <a:pPr algn="ctr"/>
            <a:r>
              <a:rPr lang="en-US" dirty="0"/>
              <a:t>Pre-registered replication and extension in a sample of 5,626 adults in six domains</a:t>
            </a:r>
          </a:p>
        </p:txBody>
      </p:sp>
      <p:sp>
        <p:nvSpPr>
          <p:cNvPr id="5" name="Slide Number Placeholder 4">
            <a:extLst>
              <a:ext uri="{FF2B5EF4-FFF2-40B4-BE49-F238E27FC236}">
                <a16:creationId xmlns:a16="http://schemas.microsoft.com/office/drawing/2014/main" id="{BA939BA2-2247-60DB-C4F9-18FF2E82B9D5}"/>
              </a:ext>
            </a:extLst>
          </p:cNvPr>
          <p:cNvSpPr>
            <a:spLocks noGrp="1"/>
          </p:cNvSpPr>
          <p:nvPr>
            <p:ph type="sldNum" sz="quarter" idx="12"/>
          </p:nvPr>
        </p:nvSpPr>
        <p:spPr/>
        <p:txBody>
          <a:bodyPr/>
          <a:lstStyle/>
          <a:p>
            <a:fld id="{5A731768-43F7-7646-8F6F-831FF93FBEA7}" type="slidenum">
              <a:rPr lang="en-US" smtClean="0"/>
              <a:t>37</a:t>
            </a:fld>
            <a:endParaRPr lang="en-US"/>
          </a:p>
        </p:txBody>
      </p:sp>
      <p:grpSp>
        <p:nvGrpSpPr>
          <p:cNvPr id="12" name="Group 11">
            <a:extLst>
              <a:ext uri="{FF2B5EF4-FFF2-40B4-BE49-F238E27FC236}">
                <a16:creationId xmlns:a16="http://schemas.microsoft.com/office/drawing/2014/main" id="{AD1AFF58-B744-EA16-EE9D-B530A1CAB0CC}"/>
              </a:ext>
            </a:extLst>
          </p:cNvPr>
          <p:cNvGrpSpPr/>
          <p:nvPr/>
        </p:nvGrpSpPr>
        <p:grpSpPr>
          <a:xfrm>
            <a:off x="950670" y="1728537"/>
            <a:ext cx="10496401" cy="1080000"/>
            <a:chOff x="863749" y="1981209"/>
            <a:chExt cx="10496401" cy="1080000"/>
          </a:xfrm>
        </p:grpSpPr>
        <p:pic>
          <p:nvPicPr>
            <p:cNvPr id="7" name="Picture 6" descr="A black background with a letter&#10;&#10;Description automatically generated">
              <a:extLst>
                <a:ext uri="{FF2B5EF4-FFF2-40B4-BE49-F238E27FC236}">
                  <a16:creationId xmlns:a16="http://schemas.microsoft.com/office/drawing/2014/main" id="{7A38A83C-E9CC-A2BC-4FDA-0A446B20853C}"/>
                </a:ext>
              </a:extLst>
            </p:cNvPr>
            <p:cNvPicPr>
              <a:picLocks noChangeAspect="1"/>
            </p:cNvPicPr>
            <p:nvPr/>
          </p:nvPicPr>
          <p:blipFill>
            <a:blip r:embed="rId3"/>
            <a:stretch>
              <a:fillRect/>
            </a:stretch>
          </p:blipFill>
          <p:spPr>
            <a:xfrm>
              <a:off x="863749" y="1981209"/>
              <a:ext cx="1080000" cy="1080000"/>
            </a:xfrm>
            <a:prstGeom prst="rect">
              <a:avLst/>
            </a:prstGeom>
          </p:spPr>
        </p:pic>
        <p:pic>
          <p:nvPicPr>
            <p:cNvPr id="9" name="Picture 8" descr="A black background with a black square&#10;&#10;Description automatically generated with medium confidence">
              <a:extLst>
                <a:ext uri="{FF2B5EF4-FFF2-40B4-BE49-F238E27FC236}">
                  <a16:creationId xmlns:a16="http://schemas.microsoft.com/office/drawing/2014/main" id="{39BA493B-6018-1F04-5514-1E445A98DDF8}"/>
                </a:ext>
              </a:extLst>
            </p:cNvPr>
            <p:cNvPicPr>
              <a:picLocks noChangeAspect="1"/>
            </p:cNvPicPr>
            <p:nvPr/>
          </p:nvPicPr>
          <p:blipFill>
            <a:blip r:embed="rId4"/>
            <a:stretch>
              <a:fillRect/>
            </a:stretch>
          </p:blipFill>
          <p:spPr>
            <a:xfrm>
              <a:off x="6513589" y="1981209"/>
              <a:ext cx="1080000" cy="1080000"/>
            </a:xfrm>
            <a:prstGeom prst="rect">
              <a:avLst/>
            </a:prstGeom>
          </p:spPr>
        </p:pic>
        <p:pic>
          <p:nvPicPr>
            <p:cNvPr id="11" name="Picture 10" descr="A black background with a black square&#10;&#10;Description automatically generated with medium confidence">
              <a:extLst>
                <a:ext uri="{FF2B5EF4-FFF2-40B4-BE49-F238E27FC236}">
                  <a16:creationId xmlns:a16="http://schemas.microsoft.com/office/drawing/2014/main" id="{8E18D1F5-ED97-C68B-4931-4E4580C6B213}"/>
                </a:ext>
              </a:extLst>
            </p:cNvPr>
            <p:cNvPicPr>
              <a:picLocks noChangeAspect="1"/>
            </p:cNvPicPr>
            <p:nvPr/>
          </p:nvPicPr>
          <p:blipFill>
            <a:blip r:embed="rId5"/>
            <a:stretch>
              <a:fillRect/>
            </a:stretch>
          </p:blipFill>
          <p:spPr>
            <a:xfrm>
              <a:off x="10280150" y="1981209"/>
              <a:ext cx="1080000" cy="1080000"/>
            </a:xfrm>
            <a:prstGeom prst="rect">
              <a:avLst/>
            </a:prstGeom>
          </p:spPr>
        </p:pic>
        <p:pic>
          <p:nvPicPr>
            <p:cNvPr id="2050" name="Picture 2">
              <a:extLst>
                <a:ext uri="{FF2B5EF4-FFF2-40B4-BE49-F238E27FC236}">
                  <a16:creationId xmlns:a16="http://schemas.microsoft.com/office/drawing/2014/main" id="{6DD2DF11-3E4C-1072-9A75-B2F4FEF07B2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630309" y="1981209"/>
              <a:ext cx="1080000" cy="10800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125EBEDD-808C-18AE-0722-F5A8EDE74C1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396869" y="1981209"/>
              <a:ext cx="1080000" cy="108000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FEA4AE02-0720-E0FB-1247-B9730DF5E8A6}"/>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747029" y="1981209"/>
              <a:ext cx="1080000" cy="1080000"/>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337523980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1F0ADC-C958-4E86-87A6-D1D3C03B58CE}"/>
              </a:ext>
            </a:extLst>
          </p:cNvPr>
          <p:cNvSpPr>
            <a:spLocks noGrp="1"/>
          </p:cNvSpPr>
          <p:nvPr>
            <p:ph type="title"/>
          </p:nvPr>
        </p:nvSpPr>
        <p:spPr/>
        <p:txBody>
          <a:bodyPr/>
          <a:lstStyle/>
          <a:p>
            <a:r>
              <a:rPr lang="en-US" dirty="0"/>
              <a:t>Method</a:t>
            </a:r>
          </a:p>
        </p:txBody>
      </p:sp>
      <p:sp>
        <p:nvSpPr>
          <p:cNvPr id="3" name="Content Placeholder 2">
            <a:extLst>
              <a:ext uri="{FF2B5EF4-FFF2-40B4-BE49-F238E27FC236}">
                <a16:creationId xmlns:a16="http://schemas.microsoft.com/office/drawing/2014/main" id="{1604F1C6-8842-958F-063B-0D5BCFD0C411}"/>
              </a:ext>
            </a:extLst>
          </p:cNvPr>
          <p:cNvSpPr>
            <a:spLocks noGrp="1"/>
          </p:cNvSpPr>
          <p:nvPr>
            <p:ph idx="1"/>
          </p:nvPr>
        </p:nvSpPr>
        <p:spPr/>
        <p:txBody>
          <a:bodyPr>
            <a:normAutofit fontScale="92500" lnSpcReduction="20000"/>
          </a:bodyPr>
          <a:lstStyle/>
          <a:p>
            <a:r>
              <a:rPr lang="en-US" dirty="0"/>
              <a:t>5,432 Prolific participants assigned to one of six domains</a:t>
            </a:r>
          </a:p>
          <a:p>
            <a:pPr lvl="1"/>
            <a:r>
              <a:rPr lang="en-US" dirty="0"/>
              <a:t>Exercise, Saving, Healthy eating</a:t>
            </a:r>
          </a:p>
          <a:p>
            <a:pPr lvl="1"/>
            <a:r>
              <a:rPr lang="en-US" dirty="0"/>
              <a:t>Punctuality, Social media distraction, Bedtime procrastination</a:t>
            </a:r>
          </a:p>
          <a:p>
            <a:endParaRPr lang="en-US" dirty="0"/>
          </a:p>
          <a:p>
            <a:r>
              <a:rPr lang="en-US" dirty="0"/>
              <a:t>Nominated 2 friends and role models</a:t>
            </a:r>
          </a:p>
          <a:p>
            <a:r>
              <a:rPr lang="en-US" dirty="0"/>
              <a:t>Self reported their behavior, standards, and self-ratings of self-control</a:t>
            </a:r>
          </a:p>
          <a:p>
            <a:r>
              <a:rPr lang="en-US" dirty="0"/>
              <a:t>Estimated their friend’s and role model’s behavior.</a:t>
            </a:r>
          </a:p>
          <a:p>
            <a:endParaRPr lang="en-US" dirty="0"/>
          </a:p>
          <a:p>
            <a:r>
              <a:rPr lang="en-US" dirty="0"/>
              <a:t>We estimated how friends’ and role models’ behavior related to a person’s behavior, standards, and self-ratings of self-control</a:t>
            </a:r>
          </a:p>
        </p:txBody>
      </p:sp>
      <p:sp>
        <p:nvSpPr>
          <p:cNvPr id="5" name="Slide Number Placeholder 4">
            <a:extLst>
              <a:ext uri="{FF2B5EF4-FFF2-40B4-BE49-F238E27FC236}">
                <a16:creationId xmlns:a16="http://schemas.microsoft.com/office/drawing/2014/main" id="{91BA5BCA-FB3B-E2DE-F736-37F44917C7C6}"/>
              </a:ext>
            </a:extLst>
          </p:cNvPr>
          <p:cNvSpPr>
            <a:spLocks noGrp="1"/>
          </p:cNvSpPr>
          <p:nvPr>
            <p:ph type="sldNum" sz="quarter" idx="12"/>
          </p:nvPr>
        </p:nvSpPr>
        <p:spPr/>
        <p:txBody>
          <a:bodyPr/>
          <a:lstStyle/>
          <a:p>
            <a:fld id="{5A731768-43F7-7646-8F6F-831FF93FBEA7}" type="slidenum">
              <a:rPr lang="en-US" smtClean="0"/>
              <a:t>38</a:t>
            </a:fld>
            <a:endParaRPr lang="en-US"/>
          </a:p>
        </p:txBody>
      </p:sp>
    </p:spTree>
    <p:extLst>
      <p:ext uri="{BB962C8B-B14F-4D97-AF65-F5344CB8AC3E}">
        <p14:creationId xmlns:p14="http://schemas.microsoft.com/office/powerpoint/2010/main" val="125590402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AAB0E2-C05A-7FD7-330C-A9BA2A985EA3}"/>
              </a:ext>
            </a:extLst>
          </p:cNvPr>
          <p:cNvSpPr>
            <a:spLocks noGrp="1"/>
          </p:cNvSpPr>
          <p:nvPr>
            <p:ph type="title"/>
          </p:nvPr>
        </p:nvSpPr>
        <p:spPr>
          <a:xfrm>
            <a:off x="0" y="365125"/>
            <a:ext cx="12191999" cy="1325563"/>
          </a:xfrm>
        </p:spPr>
        <p:txBody>
          <a:bodyPr/>
          <a:lstStyle/>
          <a:p>
            <a:r>
              <a:rPr lang="en-US" dirty="0"/>
              <a:t>Role models matter twice as much than friends for standards</a:t>
            </a:r>
          </a:p>
        </p:txBody>
      </p:sp>
      <p:pic>
        <p:nvPicPr>
          <p:cNvPr id="6" name="Picture 5">
            <a:extLst>
              <a:ext uri="{FF2B5EF4-FFF2-40B4-BE49-F238E27FC236}">
                <a16:creationId xmlns:a16="http://schemas.microsoft.com/office/drawing/2014/main" id="{E71DB025-AE5A-F971-7DD3-A8E480C4B415}"/>
              </a:ext>
            </a:extLst>
          </p:cNvPr>
          <p:cNvPicPr>
            <a:picLocks noChangeAspect="1"/>
          </p:cNvPicPr>
          <p:nvPr/>
        </p:nvPicPr>
        <p:blipFill>
          <a:blip r:embed="rId3"/>
          <a:stretch>
            <a:fillRect/>
          </a:stretch>
        </p:blipFill>
        <p:spPr>
          <a:xfrm>
            <a:off x="80010" y="80010"/>
            <a:ext cx="627702" cy="619991"/>
          </a:xfrm>
          <a:prstGeom prst="rect">
            <a:avLst/>
          </a:prstGeom>
        </p:spPr>
      </p:pic>
      <p:sp>
        <p:nvSpPr>
          <p:cNvPr id="4" name="Slide Number Placeholder 3">
            <a:extLst>
              <a:ext uri="{FF2B5EF4-FFF2-40B4-BE49-F238E27FC236}">
                <a16:creationId xmlns:a16="http://schemas.microsoft.com/office/drawing/2014/main" id="{A4114DAF-6572-9AE0-00B9-B1B16095AEC1}"/>
              </a:ext>
            </a:extLst>
          </p:cNvPr>
          <p:cNvSpPr>
            <a:spLocks noGrp="1"/>
          </p:cNvSpPr>
          <p:nvPr>
            <p:ph type="sldNum" sz="quarter" idx="12"/>
          </p:nvPr>
        </p:nvSpPr>
        <p:spPr/>
        <p:txBody>
          <a:bodyPr/>
          <a:lstStyle/>
          <a:p>
            <a:fld id="{5A731768-43F7-7646-8F6F-831FF93FBEA7}" type="slidenum">
              <a:rPr lang="en-US" smtClean="0"/>
              <a:t>39</a:t>
            </a:fld>
            <a:endParaRPr lang="en-US"/>
          </a:p>
        </p:txBody>
      </p:sp>
      <p:sp>
        <p:nvSpPr>
          <p:cNvPr id="9" name="Rectangle 8">
            <a:extLst>
              <a:ext uri="{FF2B5EF4-FFF2-40B4-BE49-F238E27FC236}">
                <a16:creationId xmlns:a16="http://schemas.microsoft.com/office/drawing/2014/main" id="{F516559B-E2A5-4875-7379-B31310F78117}"/>
              </a:ext>
            </a:extLst>
          </p:cNvPr>
          <p:cNvSpPr/>
          <p:nvPr/>
        </p:nvSpPr>
        <p:spPr>
          <a:xfrm>
            <a:off x="828476" y="1976816"/>
            <a:ext cx="2930997" cy="1334261"/>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Helvetica" pitchFamily="2" charset="0"/>
              </a:rPr>
              <a:t>Friend Behavior</a:t>
            </a:r>
          </a:p>
        </p:txBody>
      </p:sp>
      <p:sp>
        <p:nvSpPr>
          <p:cNvPr id="10" name="Rectangle 9">
            <a:extLst>
              <a:ext uri="{FF2B5EF4-FFF2-40B4-BE49-F238E27FC236}">
                <a16:creationId xmlns:a16="http://schemas.microsoft.com/office/drawing/2014/main" id="{530F6265-F81A-E804-CE42-AB623D5B9D04}"/>
              </a:ext>
            </a:extLst>
          </p:cNvPr>
          <p:cNvSpPr/>
          <p:nvPr/>
        </p:nvSpPr>
        <p:spPr>
          <a:xfrm>
            <a:off x="828476" y="4430627"/>
            <a:ext cx="2930997" cy="1334261"/>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Helvetica" pitchFamily="2" charset="0"/>
              </a:rPr>
              <a:t>Role Model Behavior</a:t>
            </a:r>
          </a:p>
        </p:txBody>
      </p:sp>
      <p:sp>
        <p:nvSpPr>
          <p:cNvPr id="11" name="Rectangle 10">
            <a:extLst>
              <a:ext uri="{FF2B5EF4-FFF2-40B4-BE49-F238E27FC236}">
                <a16:creationId xmlns:a16="http://schemas.microsoft.com/office/drawing/2014/main" id="{69312D39-F237-59F1-D816-52D7A2CB0522}"/>
              </a:ext>
            </a:extLst>
          </p:cNvPr>
          <p:cNvSpPr/>
          <p:nvPr/>
        </p:nvSpPr>
        <p:spPr>
          <a:xfrm>
            <a:off x="5089164" y="1975803"/>
            <a:ext cx="2930997" cy="1334261"/>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Helvetica" pitchFamily="2" charset="0"/>
              </a:rPr>
              <a:t>Standards</a:t>
            </a:r>
          </a:p>
        </p:txBody>
      </p:sp>
      <p:sp>
        <p:nvSpPr>
          <p:cNvPr id="12" name="Rectangle 11">
            <a:extLst>
              <a:ext uri="{FF2B5EF4-FFF2-40B4-BE49-F238E27FC236}">
                <a16:creationId xmlns:a16="http://schemas.microsoft.com/office/drawing/2014/main" id="{9021E7EE-DB29-4574-B02C-FAC60489EDEA}"/>
              </a:ext>
            </a:extLst>
          </p:cNvPr>
          <p:cNvSpPr/>
          <p:nvPr/>
        </p:nvSpPr>
        <p:spPr>
          <a:xfrm>
            <a:off x="5089164" y="4430628"/>
            <a:ext cx="2930997" cy="1334261"/>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Helvetica" pitchFamily="2" charset="0"/>
              </a:rPr>
              <a:t>Own Behavior</a:t>
            </a:r>
          </a:p>
        </p:txBody>
      </p:sp>
      <p:sp>
        <p:nvSpPr>
          <p:cNvPr id="13" name="Rectangle 12">
            <a:extLst>
              <a:ext uri="{FF2B5EF4-FFF2-40B4-BE49-F238E27FC236}">
                <a16:creationId xmlns:a16="http://schemas.microsoft.com/office/drawing/2014/main" id="{9B94C427-CAD3-D02C-BC8E-78742A1C301A}"/>
              </a:ext>
            </a:extLst>
          </p:cNvPr>
          <p:cNvSpPr/>
          <p:nvPr/>
        </p:nvSpPr>
        <p:spPr>
          <a:xfrm>
            <a:off x="8753799" y="3191999"/>
            <a:ext cx="2930997" cy="1334261"/>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latin typeface="Helvetica" pitchFamily="2" charset="0"/>
              </a:rPr>
              <a:t>Self-Reported</a:t>
            </a:r>
          </a:p>
          <a:p>
            <a:pPr algn="ctr"/>
            <a:r>
              <a:rPr lang="en-US" sz="3200" dirty="0">
                <a:solidFill>
                  <a:schemeClr val="tx1"/>
                </a:solidFill>
                <a:latin typeface="Helvetica" pitchFamily="2" charset="0"/>
              </a:rPr>
              <a:t>Self Control</a:t>
            </a:r>
          </a:p>
        </p:txBody>
      </p:sp>
      <p:cxnSp>
        <p:nvCxnSpPr>
          <p:cNvPr id="14" name="Straight Arrow Connector 13">
            <a:extLst>
              <a:ext uri="{FF2B5EF4-FFF2-40B4-BE49-F238E27FC236}">
                <a16:creationId xmlns:a16="http://schemas.microsoft.com/office/drawing/2014/main" id="{8C22D41B-AAA5-FBC2-BC50-BF4BE0D049A4}"/>
              </a:ext>
            </a:extLst>
          </p:cNvPr>
          <p:cNvCxnSpPr>
            <a:stCxn id="9" idx="3"/>
            <a:endCxn id="11" idx="1"/>
          </p:cNvCxnSpPr>
          <p:nvPr/>
        </p:nvCxnSpPr>
        <p:spPr>
          <a:xfrm flipV="1">
            <a:off x="3759473" y="2642934"/>
            <a:ext cx="1329691" cy="101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5" name="Straight Arrow Connector 14">
            <a:extLst>
              <a:ext uri="{FF2B5EF4-FFF2-40B4-BE49-F238E27FC236}">
                <a16:creationId xmlns:a16="http://schemas.microsoft.com/office/drawing/2014/main" id="{DA0CA911-49F6-07EF-1DFF-5FE08269A9F6}"/>
              </a:ext>
            </a:extLst>
          </p:cNvPr>
          <p:cNvCxnSpPr>
            <a:cxnSpLocks/>
            <a:stCxn id="9" idx="3"/>
            <a:endCxn id="12" idx="1"/>
          </p:cNvCxnSpPr>
          <p:nvPr/>
        </p:nvCxnSpPr>
        <p:spPr>
          <a:xfrm>
            <a:off x="3759473" y="2643947"/>
            <a:ext cx="1329691" cy="245381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 name="Straight Arrow Connector 15">
            <a:extLst>
              <a:ext uri="{FF2B5EF4-FFF2-40B4-BE49-F238E27FC236}">
                <a16:creationId xmlns:a16="http://schemas.microsoft.com/office/drawing/2014/main" id="{4776A865-AE01-A211-ED57-94441BCCB36C}"/>
              </a:ext>
            </a:extLst>
          </p:cNvPr>
          <p:cNvCxnSpPr>
            <a:cxnSpLocks/>
            <a:stCxn id="10" idx="3"/>
            <a:endCxn id="12" idx="1"/>
          </p:cNvCxnSpPr>
          <p:nvPr/>
        </p:nvCxnSpPr>
        <p:spPr>
          <a:xfrm>
            <a:off x="3759473" y="5097758"/>
            <a:ext cx="1329691" cy="1"/>
          </a:xfrm>
          <a:prstGeom prst="straightConnector1">
            <a:avLst/>
          </a:prstGeom>
          <a:ln>
            <a:prstDash val="solid"/>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F1C6C3ED-216F-C8C1-B4CF-9FB166C707A6}"/>
              </a:ext>
            </a:extLst>
          </p:cNvPr>
          <p:cNvCxnSpPr>
            <a:cxnSpLocks/>
            <a:stCxn id="10" idx="3"/>
            <a:endCxn id="11" idx="1"/>
          </p:cNvCxnSpPr>
          <p:nvPr/>
        </p:nvCxnSpPr>
        <p:spPr>
          <a:xfrm flipV="1">
            <a:off x="3759473" y="2642934"/>
            <a:ext cx="1329691" cy="245482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03F0D062-0F57-06B5-59B2-08CA002C23B4}"/>
              </a:ext>
            </a:extLst>
          </p:cNvPr>
          <p:cNvCxnSpPr>
            <a:cxnSpLocks/>
            <a:stCxn id="11" idx="2"/>
            <a:endCxn id="12" idx="0"/>
          </p:cNvCxnSpPr>
          <p:nvPr/>
        </p:nvCxnSpPr>
        <p:spPr>
          <a:xfrm>
            <a:off x="6554663" y="3310064"/>
            <a:ext cx="0" cy="112056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47D8EB2E-C1AF-028D-EBBC-2B4BFE44D76D}"/>
              </a:ext>
            </a:extLst>
          </p:cNvPr>
          <p:cNvCxnSpPr>
            <a:cxnSpLocks/>
            <a:stCxn id="11" idx="3"/>
            <a:endCxn id="13" idx="0"/>
          </p:cNvCxnSpPr>
          <p:nvPr/>
        </p:nvCxnSpPr>
        <p:spPr>
          <a:xfrm>
            <a:off x="8020161" y="2642934"/>
            <a:ext cx="2199137" cy="54906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81EC86CD-FDA7-7AF8-560F-051007E763E1}"/>
              </a:ext>
            </a:extLst>
          </p:cNvPr>
          <p:cNvCxnSpPr>
            <a:cxnSpLocks/>
            <a:stCxn id="12" idx="3"/>
            <a:endCxn id="13" idx="2"/>
          </p:cNvCxnSpPr>
          <p:nvPr/>
        </p:nvCxnSpPr>
        <p:spPr>
          <a:xfrm flipV="1">
            <a:off x="8020161" y="4526260"/>
            <a:ext cx="2199137" cy="57149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3" name="TextBox 22">
            <a:extLst>
              <a:ext uri="{FF2B5EF4-FFF2-40B4-BE49-F238E27FC236}">
                <a16:creationId xmlns:a16="http://schemas.microsoft.com/office/drawing/2014/main" id="{47B8FC05-BBE4-9832-B833-0343039DFA56}"/>
              </a:ext>
            </a:extLst>
          </p:cNvPr>
          <p:cNvSpPr txBox="1"/>
          <p:nvPr/>
        </p:nvSpPr>
        <p:spPr>
          <a:xfrm>
            <a:off x="8551355" y="4877326"/>
            <a:ext cx="511679" cy="369332"/>
          </a:xfrm>
          <a:prstGeom prst="rect">
            <a:avLst/>
          </a:prstGeom>
          <a:noFill/>
        </p:spPr>
        <p:txBody>
          <a:bodyPr wrap="none" rtlCol="0">
            <a:spAutoFit/>
          </a:bodyPr>
          <a:lstStyle/>
          <a:p>
            <a:r>
              <a:rPr lang="en-US" dirty="0">
                <a:latin typeface="Helvetica" pitchFamily="2" charset="0"/>
              </a:rPr>
              <a:t>.66</a:t>
            </a:r>
          </a:p>
        </p:txBody>
      </p:sp>
      <p:sp>
        <p:nvSpPr>
          <p:cNvPr id="24" name="TextBox 23">
            <a:extLst>
              <a:ext uri="{FF2B5EF4-FFF2-40B4-BE49-F238E27FC236}">
                <a16:creationId xmlns:a16="http://schemas.microsoft.com/office/drawing/2014/main" id="{E7E4D2E2-EFCA-0413-5915-BBE922E2FF12}"/>
              </a:ext>
            </a:extLst>
          </p:cNvPr>
          <p:cNvSpPr txBox="1"/>
          <p:nvPr/>
        </p:nvSpPr>
        <p:spPr>
          <a:xfrm>
            <a:off x="8771929" y="2510206"/>
            <a:ext cx="582211" cy="369332"/>
          </a:xfrm>
          <a:prstGeom prst="rect">
            <a:avLst/>
          </a:prstGeom>
          <a:noFill/>
        </p:spPr>
        <p:txBody>
          <a:bodyPr wrap="none" rtlCol="0">
            <a:spAutoFit/>
          </a:bodyPr>
          <a:lstStyle/>
          <a:p>
            <a:r>
              <a:rPr lang="en-US" dirty="0">
                <a:latin typeface="Helvetica" pitchFamily="2" charset="0"/>
              </a:rPr>
              <a:t>-.25</a:t>
            </a:r>
          </a:p>
        </p:txBody>
      </p:sp>
      <p:sp>
        <p:nvSpPr>
          <p:cNvPr id="25" name="TextBox 24">
            <a:extLst>
              <a:ext uri="{FF2B5EF4-FFF2-40B4-BE49-F238E27FC236}">
                <a16:creationId xmlns:a16="http://schemas.microsoft.com/office/drawing/2014/main" id="{279F4469-0B12-686F-B011-6921A42CC19D}"/>
              </a:ext>
            </a:extLst>
          </p:cNvPr>
          <p:cNvSpPr txBox="1"/>
          <p:nvPr/>
        </p:nvSpPr>
        <p:spPr>
          <a:xfrm>
            <a:off x="6554662" y="3674463"/>
            <a:ext cx="505267" cy="369332"/>
          </a:xfrm>
          <a:prstGeom prst="rect">
            <a:avLst/>
          </a:prstGeom>
          <a:noFill/>
        </p:spPr>
        <p:txBody>
          <a:bodyPr wrap="none" rtlCol="0">
            <a:spAutoFit/>
          </a:bodyPr>
          <a:lstStyle/>
          <a:p>
            <a:r>
              <a:rPr lang="en-US" dirty="0">
                <a:latin typeface="Helvetica" pitchFamily="2" charset="0"/>
              </a:rPr>
              <a:t>.24</a:t>
            </a:r>
          </a:p>
        </p:txBody>
      </p:sp>
      <p:sp>
        <p:nvSpPr>
          <p:cNvPr id="26" name="TextBox 25">
            <a:extLst>
              <a:ext uri="{FF2B5EF4-FFF2-40B4-BE49-F238E27FC236}">
                <a16:creationId xmlns:a16="http://schemas.microsoft.com/office/drawing/2014/main" id="{FE35C20D-5ED7-69D7-E69A-940DDD34473A}"/>
              </a:ext>
            </a:extLst>
          </p:cNvPr>
          <p:cNvSpPr txBox="1"/>
          <p:nvPr/>
        </p:nvSpPr>
        <p:spPr>
          <a:xfrm>
            <a:off x="4052703" y="5061992"/>
            <a:ext cx="505267" cy="369332"/>
          </a:xfrm>
          <a:prstGeom prst="rect">
            <a:avLst/>
          </a:prstGeom>
          <a:noFill/>
        </p:spPr>
        <p:txBody>
          <a:bodyPr wrap="none" rtlCol="0">
            <a:spAutoFit/>
          </a:bodyPr>
          <a:lstStyle/>
          <a:p>
            <a:r>
              <a:rPr lang="en-US" dirty="0">
                <a:latin typeface="Helvetica" pitchFamily="2" charset="0"/>
              </a:rPr>
              <a:t>.16</a:t>
            </a:r>
          </a:p>
        </p:txBody>
      </p:sp>
      <p:sp>
        <p:nvSpPr>
          <p:cNvPr id="27" name="TextBox 26">
            <a:extLst>
              <a:ext uri="{FF2B5EF4-FFF2-40B4-BE49-F238E27FC236}">
                <a16:creationId xmlns:a16="http://schemas.microsoft.com/office/drawing/2014/main" id="{90D2FA3C-E0D5-813B-F552-6D5BF6ECE940}"/>
              </a:ext>
            </a:extLst>
          </p:cNvPr>
          <p:cNvSpPr txBox="1"/>
          <p:nvPr/>
        </p:nvSpPr>
        <p:spPr>
          <a:xfrm>
            <a:off x="4676718" y="4108733"/>
            <a:ext cx="505267" cy="369332"/>
          </a:xfrm>
          <a:prstGeom prst="rect">
            <a:avLst/>
          </a:prstGeom>
          <a:noFill/>
        </p:spPr>
        <p:txBody>
          <a:bodyPr wrap="none" rtlCol="0">
            <a:spAutoFit/>
          </a:bodyPr>
          <a:lstStyle/>
          <a:p>
            <a:r>
              <a:rPr lang="en-US" dirty="0">
                <a:latin typeface="Helvetica" pitchFamily="2" charset="0"/>
              </a:rPr>
              <a:t>.28</a:t>
            </a:r>
          </a:p>
        </p:txBody>
      </p:sp>
      <p:sp>
        <p:nvSpPr>
          <p:cNvPr id="28" name="TextBox 27">
            <a:extLst>
              <a:ext uri="{FF2B5EF4-FFF2-40B4-BE49-F238E27FC236}">
                <a16:creationId xmlns:a16="http://schemas.microsoft.com/office/drawing/2014/main" id="{E2B4D798-92DB-8B37-50AA-ABD14C17FC1D}"/>
              </a:ext>
            </a:extLst>
          </p:cNvPr>
          <p:cNvSpPr txBox="1"/>
          <p:nvPr/>
        </p:nvSpPr>
        <p:spPr>
          <a:xfrm>
            <a:off x="4635766" y="3316348"/>
            <a:ext cx="505267" cy="369332"/>
          </a:xfrm>
          <a:prstGeom prst="rect">
            <a:avLst/>
          </a:prstGeom>
          <a:noFill/>
        </p:spPr>
        <p:txBody>
          <a:bodyPr wrap="none" rtlCol="0">
            <a:spAutoFit/>
          </a:bodyPr>
          <a:lstStyle/>
          <a:p>
            <a:r>
              <a:rPr lang="en-US" dirty="0">
                <a:latin typeface="Helvetica" pitchFamily="2" charset="0"/>
              </a:rPr>
              <a:t>.44</a:t>
            </a:r>
          </a:p>
        </p:txBody>
      </p:sp>
      <p:sp>
        <p:nvSpPr>
          <p:cNvPr id="29" name="TextBox 28">
            <a:extLst>
              <a:ext uri="{FF2B5EF4-FFF2-40B4-BE49-F238E27FC236}">
                <a16:creationId xmlns:a16="http://schemas.microsoft.com/office/drawing/2014/main" id="{B517E22F-6749-DE3C-D7DF-D8DE42F85DD3}"/>
              </a:ext>
            </a:extLst>
          </p:cNvPr>
          <p:cNvSpPr txBox="1"/>
          <p:nvPr/>
        </p:nvSpPr>
        <p:spPr>
          <a:xfrm>
            <a:off x="4076518" y="2318780"/>
            <a:ext cx="505267" cy="369332"/>
          </a:xfrm>
          <a:prstGeom prst="rect">
            <a:avLst/>
          </a:prstGeom>
          <a:noFill/>
        </p:spPr>
        <p:txBody>
          <a:bodyPr wrap="none" rtlCol="0">
            <a:spAutoFit/>
          </a:bodyPr>
          <a:lstStyle/>
          <a:p>
            <a:r>
              <a:rPr lang="en-US" dirty="0">
                <a:latin typeface="Helvetica" pitchFamily="2" charset="0"/>
              </a:rPr>
              <a:t>.21</a:t>
            </a:r>
          </a:p>
        </p:txBody>
      </p:sp>
    </p:spTree>
    <p:extLst>
      <p:ext uri="{BB962C8B-B14F-4D97-AF65-F5344CB8AC3E}">
        <p14:creationId xmlns:p14="http://schemas.microsoft.com/office/powerpoint/2010/main" val="3510043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8"/>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4"/>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7"/>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6"/>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23" grpId="0"/>
      <p:bldP spid="24" grpId="0"/>
      <p:bldP spid="25" grpId="0"/>
      <p:bldP spid="26" grpId="0"/>
      <p:bldP spid="27" grpId="0"/>
      <p:bldP spid="28" grpId="0"/>
      <p:bldP spid="2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42E98-F45A-0646-8E20-DBF518C13124}"/>
              </a:ext>
            </a:extLst>
          </p:cNvPr>
          <p:cNvSpPr>
            <a:spLocks noGrp="1"/>
          </p:cNvSpPr>
          <p:nvPr>
            <p:ph type="title"/>
          </p:nvPr>
        </p:nvSpPr>
        <p:spPr>
          <a:xfrm>
            <a:off x="1326351" y="5602143"/>
            <a:ext cx="11366938" cy="1325563"/>
          </a:xfrm>
        </p:spPr>
        <p:txBody>
          <a:bodyPr/>
          <a:lstStyle/>
          <a:p>
            <a:r>
              <a:rPr lang="en-US" dirty="0"/>
              <a:t>Thanks</a:t>
            </a:r>
          </a:p>
        </p:txBody>
      </p:sp>
      <p:pic>
        <p:nvPicPr>
          <p:cNvPr id="7" name="Picture 6" descr="Graphical user interface, application&#10;&#10;Description automatically generated">
            <a:extLst>
              <a:ext uri="{FF2B5EF4-FFF2-40B4-BE49-F238E27FC236}">
                <a16:creationId xmlns:a16="http://schemas.microsoft.com/office/drawing/2014/main" id="{99646778-F422-C14C-AFDA-E1E9DC33FCA3}"/>
              </a:ext>
            </a:extLst>
          </p:cNvPr>
          <p:cNvPicPr>
            <a:picLocks noChangeAspect="1"/>
          </p:cNvPicPr>
          <p:nvPr/>
        </p:nvPicPr>
        <p:blipFill>
          <a:blip r:embed="rId3"/>
          <a:stretch>
            <a:fillRect/>
          </a:stretch>
        </p:blipFill>
        <p:spPr>
          <a:xfrm>
            <a:off x="0" y="0"/>
            <a:ext cx="12282974" cy="6927706"/>
          </a:xfrm>
          <a:prstGeom prst="rect">
            <a:avLst/>
          </a:prstGeom>
        </p:spPr>
      </p:pic>
      <p:sp>
        <p:nvSpPr>
          <p:cNvPr id="9" name="Slide Number Placeholder 8">
            <a:extLst>
              <a:ext uri="{FF2B5EF4-FFF2-40B4-BE49-F238E27FC236}">
                <a16:creationId xmlns:a16="http://schemas.microsoft.com/office/drawing/2014/main" id="{AFC3A6BC-75C4-2345-BC9B-5DA6D6F79566}"/>
              </a:ext>
            </a:extLst>
          </p:cNvPr>
          <p:cNvSpPr>
            <a:spLocks noGrp="1"/>
          </p:cNvSpPr>
          <p:nvPr>
            <p:ph type="sldNum" sz="quarter" idx="12"/>
          </p:nvPr>
        </p:nvSpPr>
        <p:spPr/>
        <p:txBody>
          <a:bodyPr/>
          <a:lstStyle/>
          <a:p>
            <a:fld id="{90930589-357C-2143-8130-A7B7A990D7CF}" type="slidenum">
              <a:rPr lang="en-US" smtClean="0"/>
              <a:t>4</a:t>
            </a:fld>
            <a:endParaRPr lang="en-US"/>
          </a:p>
        </p:txBody>
      </p:sp>
      <p:sp>
        <p:nvSpPr>
          <p:cNvPr id="10" name="Rectangle 9">
            <a:extLst>
              <a:ext uri="{FF2B5EF4-FFF2-40B4-BE49-F238E27FC236}">
                <a16:creationId xmlns:a16="http://schemas.microsoft.com/office/drawing/2014/main" id="{5AEDC094-6955-074D-B204-0ABCD9FE13A0}"/>
              </a:ext>
            </a:extLst>
          </p:cNvPr>
          <p:cNvSpPr/>
          <p:nvPr/>
        </p:nvSpPr>
        <p:spPr>
          <a:xfrm>
            <a:off x="6183089" y="235475"/>
            <a:ext cx="5983374" cy="65270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9F88AB8-F0D9-8547-9FF9-7570805162B4}"/>
              </a:ext>
            </a:extLst>
          </p:cNvPr>
          <p:cNvSpPr/>
          <p:nvPr/>
        </p:nvSpPr>
        <p:spPr>
          <a:xfrm>
            <a:off x="4266058" y="4229000"/>
            <a:ext cx="800956" cy="4043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3522118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grpSp>
        <p:nvGrpSpPr>
          <p:cNvPr id="116" name="Group 115">
            <a:extLst>
              <a:ext uri="{FF2B5EF4-FFF2-40B4-BE49-F238E27FC236}">
                <a16:creationId xmlns:a16="http://schemas.microsoft.com/office/drawing/2014/main" id="{3EF49F51-6B44-9986-41B0-FA6920DD54BF}"/>
              </a:ext>
            </a:extLst>
          </p:cNvPr>
          <p:cNvGrpSpPr/>
          <p:nvPr/>
        </p:nvGrpSpPr>
        <p:grpSpPr>
          <a:xfrm>
            <a:off x="6414695" y="4741141"/>
            <a:ext cx="4726155" cy="1609436"/>
            <a:chOff x="7118855" y="354483"/>
            <a:chExt cx="4726155" cy="1609436"/>
          </a:xfrm>
        </p:grpSpPr>
        <p:sp>
          <p:nvSpPr>
            <p:cNvPr id="59" name="Rectangle 58">
              <a:extLst>
                <a:ext uri="{FF2B5EF4-FFF2-40B4-BE49-F238E27FC236}">
                  <a16:creationId xmlns:a16="http://schemas.microsoft.com/office/drawing/2014/main" id="{4930AEC2-384D-3A54-745E-E1D61A60AA1C}"/>
                </a:ext>
              </a:extLst>
            </p:cNvPr>
            <p:cNvSpPr/>
            <p:nvPr/>
          </p:nvSpPr>
          <p:spPr>
            <a:xfrm>
              <a:off x="7118855" y="355496"/>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Friend Behavior</a:t>
              </a:r>
            </a:p>
          </p:txBody>
        </p:sp>
        <p:sp>
          <p:nvSpPr>
            <p:cNvPr id="60" name="Rectangle 59">
              <a:extLst>
                <a:ext uri="{FF2B5EF4-FFF2-40B4-BE49-F238E27FC236}">
                  <a16:creationId xmlns:a16="http://schemas.microsoft.com/office/drawing/2014/main" id="{6C383C1C-5204-CE28-EA49-6DD7264744BF}"/>
                </a:ext>
              </a:extLst>
            </p:cNvPr>
            <p:cNvSpPr/>
            <p:nvPr/>
          </p:nvSpPr>
          <p:spPr>
            <a:xfrm>
              <a:off x="7118855" y="1411999"/>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Role Model Behavior</a:t>
              </a:r>
            </a:p>
          </p:txBody>
        </p:sp>
        <p:sp>
          <p:nvSpPr>
            <p:cNvPr id="61" name="Rectangle 60">
              <a:extLst>
                <a:ext uri="{FF2B5EF4-FFF2-40B4-BE49-F238E27FC236}">
                  <a16:creationId xmlns:a16="http://schemas.microsoft.com/office/drawing/2014/main" id="{6D6167D4-9671-CF59-4739-3D450B8445B6}"/>
                </a:ext>
              </a:extLst>
            </p:cNvPr>
            <p:cNvSpPr/>
            <p:nvPr/>
          </p:nvSpPr>
          <p:spPr>
            <a:xfrm>
              <a:off x="9159320" y="354483"/>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Standards</a:t>
              </a:r>
            </a:p>
          </p:txBody>
        </p:sp>
        <p:sp>
          <p:nvSpPr>
            <p:cNvPr id="62" name="Rectangle 61">
              <a:extLst>
                <a:ext uri="{FF2B5EF4-FFF2-40B4-BE49-F238E27FC236}">
                  <a16:creationId xmlns:a16="http://schemas.microsoft.com/office/drawing/2014/main" id="{2DB8744A-2F07-33C0-0EE8-E18A5F0998A5}"/>
                </a:ext>
              </a:extLst>
            </p:cNvPr>
            <p:cNvSpPr/>
            <p:nvPr/>
          </p:nvSpPr>
          <p:spPr>
            <a:xfrm>
              <a:off x="9159319" y="1426135"/>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Own Behavior</a:t>
              </a:r>
            </a:p>
          </p:txBody>
        </p:sp>
        <p:sp>
          <p:nvSpPr>
            <p:cNvPr id="63" name="Rectangle 62">
              <a:extLst>
                <a:ext uri="{FF2B5EF4-FFF2-40B4-BE49-F238E27FC236}">
                  <a16:creationId xmlns:a16="http://schemas.microsoft.com/office/drawing/2014/main" id="{B191EF69-4482-B5AC-E27A-1F8AA5D09717}"/>
                </a:ext>
              </a:extLst>
            </p:cNvPr>
            <p:cNvSpPr/>
            <p:nvPr/>
          </p:nvSpPr>
          <p:spPr>
            <a:xfrm>
              <a:off x="10586269" y="890309"/>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Self-Reported</a:t>
              </a:r>
            </a:p>
            <a:p>
              <a:pPr algn="ctr"/>
              <a:r>
                <a:rPr lang="en-US" sz="1200" dirty="0">
                  <a:solidFill>
                    <a:schemeClr val="tx1"/>
                  </a:solidFill>
                  <a:latin typeface="Helvetica" pitchFamily="2" charset="0"/>
                </a:rPr>
                <a:t>Self Control</a:t>
              </a:r>
            </a:p>
          </p:txBody>
        </p:sp>
        <p:cxnSp>
          <p:nvCxnSpPr>
            <p:cNvPr id="64" name="Straight Arrow Connector 63">
              <a:extLst>
                <a:ext uri="{FF2B5EF4-FFF2-40B4-BE49-F238E27FC236}">
                  <a16:creationId xmlns:a16="http://schemas.microsoft.com/office/drawing/2014/main" id="{A699F4EB-7A6C-0925-85C5-7AA1D64F95F7}"/>
                </a:ext>
              </a:extLst>
            </p:cNvPr>
            <p:cNvCxnSpPr>
              <a:stCxn id="59" idx="3"/>
              <a:endCxn id="61" idx="1"/>
            </p:cNvCxnSpPr>
            <p:nvPr/>
          </p:nvCxnSpPr>
          <p:spPr>
            <a:xfrm flipV="1">
              <a:off x="8377596" y="623375"/>
              <a:ext cx="781724" cy="101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5" name="Straight Arrow Connector 64">
              <a:extLst>
                <a:ext uri="{FF2B5EF4-FFF2-40B4-BE49-F238E27FC236}">
                  <a16:creationId xmlns:a16="http://schemas.microsoft.com/office/drawing/2014/main" id="{C6D05269-4067-46B2-72EA-CEF3946D0D6B}"/>
                </a:ext>
              </a:extLst>
            </p:cNvPr>
            <p:cNvCxnSpPr>
              <a:cxnSpLocks/>
              <a:stCxn id="59" idx="3"/>
              <a:endCxn id="62" idx="1"/>
            </p:cNvCxnSpPr>
            <p:nvPr/>
          </p:nvCxnSpPr>
          <p:spPr>
            <a:xfrm>
              <a:off x="8377596" y="624388"/>
              <a:ext cx="781723" cy="107063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6" name="Straight Arrow Connector 65">
              <a:extLst>
                <a:ext uri="{FF2B5EF4-FFF2-40B4-BE49-F238E27FC236}">
                  <a16:creationId xmlns:a16="http://schemas.microsoft.com/office/drawing/2014/main" id="{009EF881-D291-4DD3-E6E0-675CED6AD5E3}"/>
                </a:ext>
              </a:extLst>
            </p:cNvPr>
            <p:cNvCxnSpPr>
              <a:cxnSpLocks/>
              <a:stCxn id="60" idx="3"/>
              <a:endCxn id="62" idx="1"/>
            </p:cNvCxnSpPr>
            <p:nvPr/>
          </p:nvCxnSpPr>
          <p:spPr>
            <a:xfrm>
              <a:off x="8377596" y="1680891"/>
              <a:ext cx="781723" cy="14136"/>
            </a:xfrm>
            <a:prstGeom prst="straightConnector1">
              <a:avLst/>
            </a:prstGeom>
            <a:ln>
              <a:prstDash val="solid"/>
              <a:tailEnd type="triangle"/>
            </a:ln>
          </p:spPr>
          <p:style>
            <a:lnRef idx="1">
              <a:schemeClr val="dk1"/>
            </a:lnRef>
            <a:fillRef idx="0">
              <a:schemeClr val="dk1"/>
            </a:fillRef>
            <a:effectRef idx="0">
              <a:schemeClr val="dk1"/>
            </a:effectRef>
            <a:fontRef idx="minor">
              <a:schemeClr val="tx1"/>
            </a:fontRef>
          </p:style>
        </p:cxnSp>
        <p:cxnSp>
          <p:nvCxnSpPr>
            <p:cNvPr id="67" name="Straight Arrow Connector 66">
              <a:extLst>
                <a:ext uri="{FF2B5EF4-FFF2-40B4-BE49-F238E27FC236}">
                  <a16:creationId xmlns:a16="http://schemas.microsoft.com/office/drawing/2014/main" id="{76C31BC7-A6C3-2650-9D62-73278E4A8C06}"/>
                </a:ext>
              </a:extLst>
            </p:cNvPr>
            <p:cNvCxnSpPr>
              <a:cxnSpLocks/>
              <a:stCxn id="60" idx="3"/>
              <a:endCxn id="61" idx="1"/>
            </p:cNvCxnSpPr>
            <p:nvPr/>
          </p:nvCxnSpPr>
          <p:spPr>
            <a:xfrm flipV="1">
              <a:off x="8377596" y="623375"/>
              <a:ext cx="781724" cy="105751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8" name="Straight Arrow Connector 67">
              <a:extLst>
                <a:ext uri="{FF2B5EF4-FFF2-40B4-BE49-F238E27FC236}">
                  <a16:creationId xmlns:a16="http://schemas.microsoft.com/office/drawing/2014/main" id="{15349F12-B12D-08AE-8ABA-DA33B2EFFE4C}"/>
                </a:ext>
              </a:extLst>
            </p:cNvPr>
            <p:cNvCxnSpPr>
              <a:cxnSpLocks/>
              <a:stCxn id="61" idx="2"/>
              <a:endCxn id="62" idx="0"/>
            </p:cNvCxnSpPr>
            <p:nvPr/>
          </p:nvCxnSpPr>
          <p:spPr>
            <a:xfrm flipH="1">
              <a:off x="9788690" y="892267"/>
              <a:ext cx="1" cy="53386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69" name="Straight Arrow Connector 68">
              <a:extLst>
                <a:ext uri="{FF2B5EF4-FFF2-40B4-BE49-F238E27FC236}">
                  <a16:creationId xmlns:a16="http://schemas.microsoft.com/office/drawing/2014/main" id="{3D28D580-C7A0-AC33-78F5-E472C9EDD8B7}"/>
                </a:ext>
              </a:extLst>
            </p:cNvPr>
            <p:cNvCxnSpPr>
              <a:cxnSpLocks/>
              <a:stCxn id="61" idx="3"/>
              <a:endCxn id="63" idx="0"/>
            </p:cNvCxnSpPr>
            <p:nvPr/>
          </p:nvCxnSpPr>
          <p:spPr>
            <a:xfrm>
              <a:off x="10418061" y="623375"/>
              <a:ext cx="797579" cy="26693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0" name="Straight Arrow Connector 69">
              <a:extLst>
                <a:ext uri="{FF2B5EF4-FFF2-40B4-BE49-F238E27FC236}">
                  <a16:creationId xmlns:a16="http://schemas.microsoft.com/office/drawing/2014/main" id="{12621BB2-ACFA-080D-75D9-544A25E2ABED}"/>
                </a:ext>
              </a:extLst>
            </p:cNvPr>
            <p:cNvCxnSpPr>
              <a:cxnSpLocks/>
              <a:stCxn id="62" idx="3"/>
              <a:endCxn id="63" idx="2"/>
            </p:cNvCxnSpPr>
            <p:nvPr/>
          </p:nvCxnSpPr>
          <p:spPr>
            <a:xfrm flipV="1">
              <a:off x="10418060" y="1428093"/>
              <a:ext cx="797580" cy="26693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71" name="TextBox 70">
              <a:extLst>
                <a:ext uri="{FF2B5EF4-FFF2-40B4-BE49-F238E27FC236}">
                  <a16:creationId xmlns:a16="http://schemas.microsoft.com/office/drawing/2014/main" id="{7B17971C-54AA-4D69-B4FA-2D490F44885C}"/>
                </a:ext>
              </a:extLst>
            </p:cNvPr>
            <p:cNvSpPr txBox="1"/>
            <p:nvPr/>
          </p:nvSpPr>
          <p:spPr>
            <a:xfrm>
              <a:off x="11012559" y="1572543"/>
              <a:ext cx="383922" cy="230832"/>
            </a:xfrm>
            <a:prstGeom prst="rect">
              <a:avLst/>
            </a:prstGeom>
            <a:noFill/>
          </p:spPr>
          <p:txBody>
            <a:bodyPr wrap="square" rtlCol="0">
              <a:spAutoFit/>
            </a:bodyPr>
            <a:lstStyle/>
            <a:p>
              <a:r>
                <a:rPr lang="en-US" sz="900" dirty="0">
                  <a:latin typeface="Helvetica" pitchFamily="2" charset="0"/>
                </a:rPr>
                <a:t>.66</a:t>
              </a:r>
            </a:p>
          </p:txBody>
        </p:sp>
        <p:sp>
          <p:nvSpPr>
            <p:cNvPr id="72" name="TextBox 71">
              <a:extLst>
                <a:ext uri="{FF2B5EF4-FFF2-40B4-BE49-F238E27FC236}">
                  <a16:creationId xmlns:a16="http://schemas.microsoft.com/office/drawing/2014/main" id="{11171055-52BE-6B46-98CA-1E7A12938BF5}"/>
                </a:ext>
              </a:extLst>
            </p:cNvPr>
            <p:cNvSpPr txBox="1"/>
            <p:nvPr/>
          </p:nvSpPr>
          <p:spPr>
            <a:xfrm>
              <a:off x="11031251" y="515027"/>
              <a:ext cx="436842" cy="230832"/>
            </a:xfrm>
            <a:prstGeom prst="rect">
              <a:avLst/>
            </a:prstGeom>
            <a:noFill/>
          </p:spPr>
          <p:txBody>
            <a:bodyPr wrap="square" rtlCol="0">
              <a:spAutoFit/>
            </a:bodyPr>
            <a:lstStyle/>
            <a:p>
              <a:r>
                <a:rPr lang="en-US" sz="900" dirty="0">
                  <a:latin typeface="Helvetica" pitchFamily="2" charset="0"/>
                </a:rPr>
                <a:t>-.25</a:t>
              </a:r>
            </a:p>
          </p:txBody>
        </p:sp>
        <p:sp>
          <p:nvSpPr>
            <p:cNvPr id="73" name="TextBox 72">
              <a:extLst>
                <a:ext uri="{FF2B5EF4-FFF2-40B4-BE49-F238E27FC236}">
                  <a16:creationId xmlns:a16="http://schemas.microsoft.com/office/drawing/2014/main" id="{6F1B6351-F3FA-299C-C698-146AD813E200}"/>
                </a:ext>
              </a:extLst>
            </p:cNvPr>
            <p:cNvSpPr txBox="1"/>
            <p:nvPr/>
          </p:nvSpPr>
          <p:spPr>
            <a:xfrm>
              <a:off x="9620481" y="1015789"/>
              <a:ext cx="379110" cy="230832"/>
            </a:xfrm>
            <a:prstGeom prst="rect">
              <a:avLst/>
            </a:prstGeom>
            <a:noFill/>
          </p:spPr>
          <p:txBody>
            <a:bodyPr wrap="square" rtlCol="0">
              <a:spAutoFit/>
            </a:bodyPr>
            <a:lstStyle/>
            <a:p>
              <a:r>
                <a:rPr lang="en-US" sz="900" dirty="0">
                  <a:latin typeface="Helvetica" pitchFamily="2" charset="0"/>
                </a:rPr>
                <a:t>.24</a:t>
              </a:r>
            </a:p>
          </p:txBody>
        </p:sp>
        <p:sp>
          <p:nvSpPr>
            <p:cNvPr id="74" name="TextBox 73">
              <a:extLst>
                <a:ext uri="{FF2B5EF4-FFF2-40B4-BE49-F238E27FC236}">
                  <a16:creationId xmlns:a16="http://schemas.microsoft.com/office/drawing/2014/main" id="{5F884826-20DB-CC6A-B4AB-424FCA0A4CE1}"/>
                </a:ext>
              </a:extLst>
            </p:cNvPr>
            <p:cNvSpPr txBox="1"/>
            <p:nvPr/>
          </p:nvSpPr>
          <p:spPr>
            <a:xfrm>
              <a:off x="8633545" y="1677952"/>
              <a:ext cx="379110" cy="230832"/>
            </a:xfrm>
            <a:prstGeom prst="rect">
              <a:avLst/>
            </a:prstGeom>
            <a:noFill/>
          </p:spPr>
          <p:txBody>
            <a:bodyPr wrap="square" rtlCol="0">
              <a:spAutoFit/>
            </a:bodyPr>
            <a:lstStyle/>
            <a:p>
              <a:r>
                <a:rPr lang="en-US" sz="900" dirty="0">
                  <a:latin typeface="Helvetica" pitchFamily="2" charset="0"/>
                </a:rPr>
                <a:t>.16</a:t>
              </a:r>
            </a:p>
          </p:txBody>
        </p:sp>
        <p:sp>
          <p:nvSpPr>
            <p:cNvPr id="75" name="TextBox 74">
              <a:extLst>
                <a:ext uri="{FF2B5EF4-FFF2-40B4-BE49-F238E27FC236}">
                  <a16:creationId xmlns:a16="http://schemas.microsoft.com/office/drawing/2014/main" id="{0A066FA9-1494-D705-EB48-D7643FD028F0}"/>
                </a:ext>
              </a:extLst>
            </p:cNvPr>
            <p:cNvSpPr txBox="1"/>
            <p:nvPr/>
          </p:nvSpPr>
          <p:spPr>
            <a:xfrm>
              <a:off x="8991111" y="1229740"/>
              <a:ext cx="379110" cy="230832"/>
            </a:xfrm>
            <a:prstGeom prst="rect">
              <a:avLst/>
            </a:prstGeom>
            <a:noFill/>
          </p:spPr>
          <p:txBody>
            <a:bodyPr wrap="square" rtlCol="0">
              <a:spAutoFit/>
            </a:bodyPr>
            <a:lstStyle/>
            <a:p>
              <a:r>
                <a:rPr lang="en-US" sz="900" dirty="0">
                  <a:latin typeface="Helvetica" pitchFamily="2" charset="0"/>
                </a:rPr>
                <a:t>.28</a:t>
              </a:r>
            </a:p>
          </p:txBody>
        </p:sp>
        <p:sp>
          <p:nvSpPr>
            <p:cNvPr id="76" name="TextBox 75">
              <a:extLst>
                <a:ext uri="{FF2B5EF4-FFF2-40B4-BE49-F238E27FC236}">
                  <a16:creationId xmlns:a16="http://schemas.microsoft.com/office/drawing/2014/main" id="{964F43C6-E87F-305E-44F4-2A4EB0963774}"/>
                </a:ext>
              </a:extLst>
            </p:cNvPr>
            <p:cNvSpPr txBox="1"/>
            <p:nvPr/>
          </p:nvSpPr>
          <p:spPr>
            <a:xfrm>
              <a:off x="8926686" y="855080"/>
              <a:ext cx="379110" cy="230832"/>
            </a:xfrm>
            <a:prstGeom prst="rect">
              <a:avLst/>
            </a:prstGeom>
            <a:noFill/>
          </p:spPr>
          <p:txBody>
            <a:bodyPr wrap="square" rtlCol="0">
              <a:spAutoFit/>
            </a:bodyPr>
            <a:lstStyle/>
            <a:p>
              <a:r>
                <a:rPr lang="en-US" sz="900" dirty="0">
                  <a:latin typeface="Helvetica" pitchFamily="2" charset="0"/>
                </a:rPr>
                <a:t>.44</a:t>
              </a:r>
            </a:p>
          </p:txBody>
        </p:sp>
        <p:sp>
          <p:nvSpPr>
            <p:cNvPr id="77" name="TextBox 76">
              <a:extLst>
                <a:ext uri="{FF2B5EF4-FFF2-40B4-BE49-F238E27FC236}">
                  <a16:creationId xmlns:a16="http://schemas.microsoft.com/office/drawing/2014/main" id="{2720DB3E-F805-0522-0244-7A87EF48A5DC}"/>
                </a:ext>
              </a:extLst>
            </p:cNvPr>
            <p:cNvSpPr txBox="1"/>
            <p:nvPr/>
          </p:nvSpPr>
          <p:spPr>
            <a:xfrm>
              <a:off x="8722357" y="395482"/>
              <a:ext cx="379110" cy="230832"/>
            </a:xfrm>
            <a:prstGeom prst="rect">
              <a:avLst/>
            </a:prstGeom>
            <a:noFill/>
          </p:spPr>
          <p:txBody>
            <a:bodyPr wrap="square" rtlCol="0">
              <a:spAutoFit/>
            </a:bodyPr>
            <a:lstStyle/>
            <a:p>
              <a:r>
                <a:rPr lang="en-US" sz="900" dirty="0">
                  <a:latin typeface="Helvetica" pitchFamily="2" charset="0"/>
                </a:rPr>
                <a:t>.21</a:t>
              </a:r>
            </a:p>
          </p:txBody>
        </p:sp>
      </p:grpSp>
      <p:grpSp>
        <p:nvGrpSpPr>
          <p:cNvPr id="117" name="Group 116">
            <a:extLst>
              <a:ext uri="{FF2B5EF4-FFF2-40B4-BE49-F238E27FC236}">
                <a16:creationId xmlns:a16="http://schemas.microsoft.com/office/drawing/2014/main" id="{10C31C8A-5BAF-08BE-5CCB-1139B42963E0}"/>
              </a:ext>
            </a:extLst>
          </p:cNvPr>
          <p:cNvGrpSpPr/>
          <p:nvPr/>
        </p:nvGrpSpPr>
        <p:grpSpPr>
          <a:xfrm>
            <a:off x="6414695" y="507423"/>
            <a:ext cx="4726155" cy="1609436"/>
            <a:chOff x="7118855" y="354483"/>
            <a:chExt cx="4726155" cy="1609436"/>
          </a:xfrm>
        </p:grpSpPr>
        <p:sp>
          <p:nvSpPr>
            <p:cNvPr id="118" name="Rectangle 117">
              <a:extLst>
                <a:ext uri="{FF2B5EF4-FFF2-40B4-BE49-F238E27FC236}">
                  <a16:creationId xmlns:a16="http://schemas.microsoft.com/office/drawing/2014/main" id="{192522AF-789F-D833-93A1-2C0F5D6C91E2}"/>
                </a:ext>
              </a:extLst>
            </p:cNvPr>
            <p:cNvSpPr/>
            <p:nvPr/>
          </p:nvSpPr>
          <p:spPr>
            <a:xfrm>
              <a:off x="7118855" y="355496"/>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Friend Behavior</a:t>
              </a:r>
            </a:p>
          </p:txBody>
        </p:sp>
        <p:sp>
          <p:nvSpPr>
            <p:cNvPr id="119" name="Rectangle 118">
              <a:extLst>
                <a:ext uri="{FF2B5EF4-FFF2-40B4-BE49-F238E27FC236}">
                  <a16:creationId xmlns:a16="http://schemas.microsoft.com/office/drawing/2014/main" id="{50329886-8082-E033-8597-A42266D5CF54}"/>
                </a:ext>
              </a:extLst>
            </p:cNvPr>
            <p:cNvSpPr/>
            <p:nvPr/>
          </p:nvSpPr>
          <p:spPr>
            <a:xfrm>
              <a:off x="7118855" y="1411999"/>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Role Model Behavior</a:t>
              </a:r>
            </a:p>
          </p:txBody>
        </p:sp>
        <p:sp>
          <p:nvSpPr>
            <p:cNvPr id="120" name="Rectangle 119">
              <a:extLst>
                <a:ext uri="{FF2B5EF4-FFF2-40B4-BE49-F238E27FC236}">
                  <a16:creationId xmlns:a16="http://schemas.microsoft.com/office/drawing/2014/main" id="{AC7064E0-EE2E-8D7A-14DC-E0F713E76D68}"/>
                </a:ext>
              </a:extLst>
            </p:cNvPr>
            <p:cNvSpPr/>
            <p:nvPr/>
          </p:nvSpPr>
          <p:spPr>
            <a:xfrm>
              <a:off x="9159320" y="354483"/>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Standards</a:t>
              </a:r>
            </a:p>
          </p:txBody>
        </p:sp>
        <p:sp>
          <p:nvSpPr>
            <p:cNvPr id="121" name="Rectangle 120">
              <a:extLst>
                <a:ext uri="{FF2B5EF4-FFF2-40B4-BE49-F238E27FC236}">
                  <a16:creationId xmlns:a16="http://schemas.microsoft.com/office/drawing/2014/main" id="{819E4F22-6644-2A78-E4F2-D4F457B0996E}"/>
                </a:ext>
              </a:extLst>
            </p:cNvPr>
            <p:cNvSpPr/>
            <p:nvPr/>
          </p:nvSpPr>
          <p:spPr>
            <a:xfrm>
              <a:off x="9159319" y="1426135"/>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Own Behavior</a:t>
              </a:r>
            </a:p>
          </p:txBody>
        </p:sp>
        <p:sp>
          <p:nvSpPr>
            <p:cNvPr id="122" name="Rectangle 121">
              <a:extLst>
                <a:ext uri="{FF2B5EF4-FFF2-40B4-BE49-F238E27FC236}">
                  <a16:creationId xmlns:a16="http://schemas.microsoft.com/office/drawing/2014/main" id="{678ABACC-8E24-B539-3183-DBDE7F69548E}"/>
                </a:ext>
              </a:extLst>
            </p:cNvPr>
            <p:cNvSpPr/>
            <p:nvPr/>
          </p:nvSpPr>
          <p:spPr>
            <a:xfrm>
              <a:off x="10586269" y="890309"/>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Self-Reported</a:t>
              </a:r>
            </a:p>
            <a:p>
              <a:pPr algn="ctr"/>
              <a:r>
                <a:rPr lang="en-US" sz="1200" dirty="0">
                  <a:solidFill>
                    <a:schemeClr val="tx1"/>
                  </a:solidFill>
                  <a:latin typeface="Helvetica" pitchFamily="2" charset="0"/>
                </a:rPr>
                <a:t>Self Control</a:t>
              </a:r>
            </a:p>
          </p:txBody>
        </p:sp>
        <p:cxnSp>
          <p:nvCxnSpPr>
            <p:cNvPr id="123" name="Straight Arrow Connector 122">
              <a:extLst>
                <a:ext uri="{FF2B5EF4-FFF2-40B4-BE49-F238E27FC236}">
                  <a16:creationId xmlns:a16="http://schemas.microsoft.com/office/drawing/2014/main" id="{C7DB3EFD-8A41-442F-1DAB-C76418B1CF55}"/>
                </a:ext>
              </a:extLst>
            </p:cNvPr>
            <p:cNvCxnSpPr>
              <a:stCxn id="118" idx="3"/>
              <a:endCxn id="120" idx="1"/>
            </p:cNvCxnSpPr>
            <p:nvPr/>
          </p:nvCxnSpPr>
          <p:spPr>
            <a:xfrm flipV="1">
              <a:off x="8377596" y="623375"/>
              <a:ext cx="781724" cy="101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4" name="Straight Arrow Connector 123">
              <a:extLst>
                <a:ext uri="{FF2B5EF4-FFF2-40B4-BE49-F238E27FC236}">
                  <a16:creationId xmlns:a16="http://schemas.microsoft.com/office/drawing/2014/main" id="{03D88D06-FD00-8CDE-573A-4AAC8A442780}"/>
                </a:ext>
              </a:extLst>
            </p:cNvPr>
            <p:cNvCxnSpPr>
              <a:cxnSpLocks/>
              <a:stCxn id="118" idx="3"/>
              <a:endCxn id="121" idx="1"/>
            </p:cNvCxnSpPr>
            <p:nvPr/>
          </p:nvCxnSpPr>
          <p:spPr>
            <a:xfrm>
              <a:off x="8377596" y="624388"/>
              <a:ext cx="781723" cy="107063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5" name="Straight Arrow Connector 124">
              <a:extLst>
                <a:ext uri="{FF2B5EF4-FFF2-40B4-BE49-F238E27FC236}">
                  <a16:creationId xmlns:a16="http://schemas.microsoft.com/office/drawing/2014/main" id="{68C99DB0-9EA0-7989-78EC-A9887A20BA77}"/>
                </a:ext>
              </a:extLst>
            </p:cNvPr>
            <p:cNvCxnSpPr>
              <a:cxnSpLocks/>
              <a:stCxn id="119" idx="3"/>
              <a:endCxn id="121" idx="1"/>
            </p:cNvCxnSpPr>
            <p:nvPr/>
          </p:nvCxnSpPr>
          <p:spPr>
            <a:xfrm>
              <a:off x="8377596" y="1680891"/>
              <a:ext cx="781723" cy="14136"/>
            </a:xfrm>
            <a:prstGeom prst="straightConnector1">
              <a:avLst/>
            </a:prstGeom>
            <a:ln>
              <a:prstDash val="solid"/>
              <a:tailEnd type="triangle"/>
            </a:ln>
          </p:spPr>
          <p:style>
            <a:lnRef idx="1">
              <a:schemeClr val="dk1"/>
            </a:lnRef>
            <a:fillRef idx="0">
              <a:schemeClr val="dk1"/>
            </a:fillRef>
            <a:effectRef idx="0">
              <a:schemeClr val="dk1"/>
            </a:effectRef>
            <a:fontRef idx="minor">
              <a:schemeClr val="tx1"/>
            </a:fontRef>
          </p:style>
        </p:cxnSp>
        <p:cxnSp>
          <p:nvCxnSpPr>
            <p:cNvPr id="126" name="Straight Arrow Connector 125">
              <a:extLst>
                <a:ext uri="{FF2B5EF4-FFF2-40B4-BE49-F238E27FC236}">
                  <a16:creationId xmlns:a16="http://schemas.microsoft.com/office/drawing/2014/main" id="{7B738C5C-84AE-7D08-4598-C51CBEB3BA63}"/>
                </a:ext>
              </a:extLst>
            </p:cNvPr>
            <p:cNvCxnSpPr>
              <a:cxnSpLocks/>
              <a:stCxn id="119" idx="3"/>
              <a:endCxn id="120" idx="1"/>
            </p:cNvCxnSpPr>
            <p:nvPr/>
          </p:nvCxnSpPr>
          <p:spPr>
            <a:xfrm flipV="1">
              <a:off x="8377596" y="623375"/>
              <a:ext cx="781724" cy="105751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7" name="Straight Arrow Connector 126">
              <a:extLst>
                <a:ext uri="{FF2B5EF4-FFF2-40B4-BE49-F238E27FC236}">
                  <a16:creationId xmlns:a16="http://schemas.microsoft.com/office/drawing/2014/main" id="{5EB164A7-5B80-2856-0E9D-B15924E03783}"/>
                </a:ext>
              </a:extLst>
            </p:cNvPr>
            <p:cNvCxnSpPr>
              <a:cxnSpLocks/>
              <a:stCxn id="120" idx="2"/>
              <a:endCxn id="121" idx="0"/>
            </p:cNvCxnSpPr>
            <p:nvPr/>
          </p:nvCxnSpPr>
          <p:spPr>
            <a:xfrm flipH="1">
              <a:off x="9788690" y="892267"/>
              <a:ext cx="1" cy="53386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8" name="Straight Arrow Connector 127">
              <a:extLst>
                <a:ext uri="{FF2B5EF4-FFF2-40B4-BE49-F238E27FC236}">
                  <a16:creationId xmlns:a16="http://schemas.microsoft.com/office/drawing/2014/main" id="{7A1FE512-BEA4-933C-9614-A168777DB5F4}"/>
                </a:ext>
              </a:extLst>
            </p:cNvPr>
            <p:cNvCxnSpPr>
              <a:cxnSpLocks/>
              <a:stCxn id="120" idx="3"/>
              <a:endCxn id="122" idx="0"/>
            </p:cNvCxnSpPr>
            <p:nvPr/>
          </p:nvCxnSpPr>
          <p:spPr>
            <a:xfrm>
              <a:off x="10418061" y="623375"/>
              <a:ext cx="797579" cy="26693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29" name="Straight Arrow Connector 128">
              <a:extLst>
                <a:ext uri="{FF2B5EF4-FFF2-40B4-BE49-F238E27FC236}">
                  <a16:creationId xmlns:a16="http://schemas.microsoft.com/office/drawing/2014/main" id="{45DF5160-F01D-C36E-4694-727C095BDFC1}"/>
                </a:ext>
              </a:extLst>
            </p:cNvPr>
            <p:cNvCxnSpPr>
              <a:cxnSpLocks/>
              <a:stCxn id="121" idx="3"/>
              <a:endCxn id="122" idx="2"/>
            </p:cNvCxnSpPr>
            <p:nvPr/>
          </p:nvCxnSpPr>
          <p:spPr>
            <a:xfrm flipV="1">
              <a:off x="10418060" y="1428093"/>
              <a:ext cx="797580" cy="26693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30" name="TextBox 129">
              <a:extLst>
                <a:ext uri="{FF2B5EF4-FFF2-40B4-BE49-F238E27FC236}">
                  <a16:creationId xmlns:a16="http://schemas.microsoft.com/office/drawing/2014/main" id="{4E6B74C3-2254-5BB4-AA36-AA74A3A9856B}"/>
                </a:ext>
              </a:extLst>
            </p:cNvPr>
            <p:cNvSpPr txBox="1"/>
            <p:nvPr/>
          </p:nvSpPr>
          <p:spPr>
            <a:xfrm>
              <a:off x="11012559" y="1572543"/>
              <a:ext cx="383922" cy="230832"/>
            </a:xfrm>
            <a:prstGeom prst="rect">
              <a:avLst/>
            </a:prstGeom>
            <a:noFill/>
          </p:spPr>
          <p:txBody>
            <a:bodyPr wrap="square" rtlCol="0">
              <a:spAutoFit/>
            </a:bodyPr>
            <a:lstStyle/>
            <a:p>
              <a:r>
                <a:rPr lang="en-US" sz="900" dirty="0">
                  <a:latin typeface="Helvetica" pitchFamily="2" charset="0"/>
                </a:rPr>
                <a:t>.66</a:t>
              </a:r>
            </a:p>
          </p:txBody>
        </p:sp>
        <p:sp>
          <p:nvSpPr>
            <p:cNvPr id="131" name="TextBox 130">
              <a:extLst>
                <a:ext uri="{FF2B5EF4-FFF2-40B4-BE49-F238E27FC236}">
                  <a16:creationId xmlns:a16="http://schemas.microsoft.com/office/drawing/2014/main" id="{E6FEC17B-8DF7-2993-1EC1-FD78EFC7A8F0}"/>
                </a:ext>
              </a:extLst>
            </p:cNvPr>
            <p:cNvSpPr txBox="1"/>
            <p:nvPr/>
          </p:nvSpPr>
          <p:spPr>
            <a:xfrm>
              <a:off x="11031251" y="515027"/>
              <a:ext cx="436842" cy="230832"/>
            </a:xfrm>
            <a:prstGeom prst="rect">
              <a:avLst/>
            </a:prstGeom>
            <a:noFill/>
          </p:spPr>
          <p:txBody>
            <a:bodyPr wrap="square" rtlCol="0">
              <a:spAutoFit/>
            </a:bodyPr>
            <a:lstStyle/>
            <a:p>
              <a:r>
                <a:rPr lang="en-US" sz="900" dirty="0">
                  <a:latin typeface="Helvetica" pitchFamily="2" charset="0"/>
                </a:rPr>
                <a:t>-.25</a:t>
              </a:r>
            </a:p>
          </p:txBody>
        </p:sp>
        <p:sp>
          <p:nvSpPr>
            <p:cNvPr id="132" name="TextBox 131">
              <a:extLst>
                <a:ext uri="{FF2B5EF4-FFF2-40B4-BE49-F238E27FC236}">
                  <a16:creationId xmlns:a16="http://schemas.microsoft.com/office/drawing/2014/main" id="{3C70E2B6-285E-4D4C-482F-36F2D2960845}"/>
                </a:ext>
              </a:extLst>
            </p:cNvPr>
            <p:cNvSpPr txBox="1"/>
            <p:nvPr/>
          </p:nvSpPr>
          <p:spPr>
            <a:xfrm>
              <a:off x="9620481" y="1015789"/>
              <a:ext cx="379110" cy="230832"/>
            </a:xfrm>
            <a:prstGeom prst="rect">
              <a:avLst/>
            </a:prstGeom>
            <a:noFill/>
          </p:spPr>
          <p:txBody>
            <a:bodyPr wrap="square" rtlCol="0">
              <a:spAutoFit/>
            </a:bodyPr>
            <a:lstStyle/>
            <a:p>
              <a:r>
                <a:rPr lang="en-US" sz="900" dirty="0">
                  <a:latin typeface="Helvetica" pitchFamily="2" charset="0"/>
                </a:rPr>
                <a:t>.24</a:t>
              </a:r>
            </a:p>
          </p:txBody>
        </p:sp>
        <p:sp>
          <p:nvSpPr>
            <p:cNvPr id="133" name="TextBox 132">
              <a:extLst>
                <a:ext uri="{FF2B5EF4-FFF2-40B4-BE49-F238E27FC236}">
                  <a16:creationId xmlns:a16="http://schemas.microsoft.com/office/drawing/2014/main" id="{1D28B8C5-5E90-5AEE-924F-634113B258D8}"/>
                </a:ext>
              </a:extLst>
            </p:cNvPr>
            <p:cNvSpPr txBox="1"/>
            <p:nvPr/>
          </p:nvSpPr>
          <p:spPr>
            <a:xfrm>
              <a:off x="8633545" y="1677952"/>
              <a:ext cx="379110" cy="230832"/>
            </a:xfrm>
            <a:prstGeom prst="rect">
              <a:avLst/>
            </a:prstGeom>
            <a:noFill/>
          </p:spPr>
          <p:txBody>
            <a:bodyPr wrap="square" rtlCol="0">
              <a:spAutoFit/>
            </a:bodyPr>
            <a:lstStyle/>
            <a:p>
              <a:r>
                <a:rPr lang="en-US" sz="900" dirty="0">
                  <a:latin typeface="Helvetica" pitchFamily="2" charset="0"/>
                </a:rPr>
                <a:t>.16</a:t>
              </a:r>
            </a:p>
          </p:txBody>
        </p:sp>
        <p:sp>
          <p:nvSpPr>
            <p:cNvPr id="134" name="TextBox 133">
              <a:extLst>
                <a:ext uri="{FF2B5EF4-FFF2-40B4-BE49-F238E27FC236}">
                  <a16:creationId xmlns:a16="http://schemas.microsoft.com/office/drawing/2014/main" id="{E480EA9D-445C-F539-095E-BC4491690AB5}"/>
                </a:ext>
              </a:extLst>
            </p:cNvPr>
            <p:cNvSpPr txBox="1"/>
            <p:nvPr/>
          </p:nvSpPr>
          <p:spPr>
            <a:xfrm>
              <a:off x="8991111" y="1229740"/>
              <a:ext cx="379110" cy="230832"/>
            </a:xfrm>
            <a:prstGeom prst="rect">
              <a:avLst/>
            </a:prstGeom>
            <a:noFill/>
          </p:spPr>
          <p:txBody>
            <a:bodyPr wrap="square" rtlCol="0">
              <a:spAutoFit/>
            </a:bodyPr>
            <a:lstStyle/>
            <a:p>
              <a:r>
                <a:rPr lang="en-US" sz="900" dirty="0">
                  <a:latin typeface="Helvetica" pitchFamily="2" charset="0"/>
                </a:rPr>
                <a:t>.28</a:t>
              </a:r>
            </a:p>
          </p:txBody>
        </p:sp>
        <p:sp>
          <p:nvSpPr>
            <p:cNvPr id="135" name="TextBox 134">
              <a:extLst>
                <a:ext uri="{FF2B5EF4-FFF2-40B4-BE49-F238E27FC236}">
                  <a16:creationId xmlns:a16="http://schemas.microsoft.com/office/drawing/2014/main" id="{691B3B5C-D0AA-C161-E2C7-FF6538631263}"/>
                </a:ext>
              </a:extLst>
            </p:cNvPr>
            <p:cNvSpPr txBox="1"/>
            <p:nvPr/>
          </p:nvSpPr>
          <p:spPr>
            <a:xfrm>
              <a:off x="8926686" y="855080"/>
              <a:ext cx="379110" cy="230832"/>
            </a:xfrm>
            <a:prstGeom prst="rect">
              <a:avLst/>
            </a:prstGeom>
            <a:noFill/>
          </p:spPr>
          <p:txBody>
            <a:bodyPr wrap="square" rtlCol="0">
              <a:spAutoFit/>
            </a:bodyPr>
            <a:lstStyle/>
            <a:p>
              <a:r>
                <a:rPr lang="en-US" sz="900" dirty="0">
                  <a:latin typeface="Helvetica" pitchFamily="2" charset="0"/>
                </a:rPr>
                <a:t>.44</a:t>
              </a:r>
            </a:p>
          </p:txBody>
        </p:sp>
        <p:sp>
          <p:nvSpPr>
            <p:cNvPr id="136" name="TextBox 135">
              <a:extLst>
                <a:ext uri="{FF2B5EF4-FFF2-40B4-BE49-F238E27FC236}">
                  <a16:creationId xmlns:a16="http://schemas.microsoft.com/office/drawing/2014/main" id="{C484FC3C-CD55-AEE4-1C42-04C967FFF872}"/>
                </a:ext>
              </a:extLst>
            </p:cNvPr>
            <p:cNvSpPr txBox="1"/>
            <p:nvPr/>
          </p:nvSpPr>
          <p:spPr>
            <a:xfrm>
              <a:off x="8722357" y="395482"/>
              <a:ext cx="379110" cy="230832"/>
            </a:xfrm>
            <a:prstGeom prst="rect">
              <a:avLst/>
            </a:prstGeom>
            <a:noFill/>
          </p:spPr>
          <p:txBody>
            <a:bodyPr wrap="square" rtlCol="0">
              <a:spAutoFit/>
            </a:bodyPr>
            <a:lstStyle/>
            <a:p>
              <a:r>
                <a:rPr lang="en-US" sz="900" dirty="0">
                  <a:latin typeface="Helvetica" pitchFamily="2" charset="0"/>
                </a:rPr>
                <a:t>.21</a:t>
              </a:r>
            </a:p>
          </p:txBody>
        </p:sp>
      </p:grpSp>
      <p:grpSp>
        <p:nvGrpSpPr>
          <p:cNvPr id="137" name="Group 136">
            <a:extLst>
              <a:ext uri="{FF2B5EF4-FFF2-40B4-BE49-F238E27FC236}">
                <a16:creationId xmlns:a16="http://schemas.microsoft.com/office/drawing/2014/main" id="{1832865C-D22B-78A1-CF3D-32E176EFFE18}"/>
              </a:ext>
            </a:extLst>
          </p:cNvPr>
          <p:cNvGrpSpPr/>
          <p:nvPr/>
        </p:nvGrpSpPr>
        <p:grpSpPr>
          <a:xfrm>
            <a:off x="890962" y="4741141"/>
            <a:ext cx="4726155" cy="1609436"/>
            <a:chOff x="7118855" y="354483"/>
            <a:chExt cx="4726155" cy="1609436"/>
          </a:xfrm>
        </p:grpSpPr>
        <p:sp>
          <p:nvSpPr>
            <p:cNvPr id="138" name="Rectangle 137">
              <a:extLst>
                <a:ext uri="{FF2B5EF4-FFF2-40B4-BE49-F238E27FC236}">
                  <a16:creationId xmlns:a16="http://schemas.microsoft.com/office/drawing/2014/main" id="{927CD35F-F40A-1A5B-617B-1FD0D467927B}"/>
                </a:ext>
              </a:extLst>
            </p:cNvPr>
            <p:cNvSpPr/>
            <p:nvPr/>
          </p:nvSpPr>
          <p:spPr>
            <a:xfrm>
              <a:off x="7118855" y="355496"/>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Friend Behavior</a:t>
              </a:r>
            </a:p>
          </p:txBody>
        </p:sp>
        <p:sp>
          <p:nvSpPr>
            <p:cNvPr id="139" name="Rectangle 138">
              <a:extLst>
                <a:ext uri="{FF2B5EF4-FFF2-40B4-BE49-F238E27FC236}">
                  <a16:creationId xmlns:a16="http://schemas.microsoft.com/office/drawing/2014/main" id="{15275275-A101-6617-782E-75E621B07DB5}"/>
                </a:ext>
              </a:extLst>
            </p:cNvPr>
            <p:cNvSpPr/>
            <p:nvPr/>
          </p:nvSpPr>
          <p:spPr>
            <a:xfrm>
              <a:off x="7118855" y="1411999"/>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Role Model Behavior</a:t>
              </a:r>
            </a:p>
          </p:txBody>
        </p:sp>
        <p:sp>
          <p:nvSpPr>
            <p:cNvPr id="140" name="Rectangle 139">
              <a:extLst>
                <a:ext uri="{FF2B5EF4-FFF2-40B4-BE49-F238E27FC236}">
                  <a16:creationId xmlns:a16="http://schemas.microsoft.com/office/drawing/2014/main" id="{11514CA8-3E4F-F505-E2D1-BF3052B4161B}"/>
                </a:ext>
              </a:extLst>
            </p:cNvPr>
            <p:cNvSpPr/>
            <p:nvPr/>
          </p:nvSpPr>
          <p:spPr>
            <a:xfrm>
              <a:off x="9159320" y="354483"/>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Standards</a:t>
              </a:r>
            </a:p>
          </p:txBody>
        </p:sp>
        <p:sp>
          <p:nvSpPr>
            <p:cNvPr id="141" name="Rectangle 140">
              <a:extLst>
                <a:ext uri="{FF2B5EF4-FFF2-40B4-BE49-F238E27FC236}">
                  <a16:creationId xmlns:a16="http://schemas.microsoft.com/office/drawing/2014/main" id="{8754686B-83C0-C5A5-EAA7-268048CDEBC0}"/>
                </a:ext>
              </a:extLst>
            </p:cNvPr>
            <p:cNvSpPr/>
            <p:nvPr/>
          </p:nvSpPr>
          <p:spPr>
            <a:xfrm>
              <a:off x="9159319" y="1426135"/>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Own Behavior</a:t>
              </a:r>
            </a:p>
          </p:txBody>
        </p:sp>
        <p:sp>
          <p:nvSpPr>
            <p:cNvPr id="142" name="Rectangle 141">
              <a:extLst>
                <a:ext uri="{FF2B5EF4-FFF2-40B4-BE49-F238E27FC236}">
                  <a16:creationId xmlns:a16="http://schemas.microsoft.com/office/drawing/2014/main" id="{280E09BE-5C5A-6890-7FF9-69169165DD53}"/>
                </a:ext>
              </a:extLst>
            </p:cNvPr>
            <p:cNvSpPr/>
            <p:nvPr/>
          </p:nvSpPr>
          <p:spPr>
            <a:xfrm>
              <a:off x="10586269" y="890309"/>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Self-Reported</a:t>
              </a:r>
            </a:p>
            <a:p>
              <a:pPr algn="ctr"/>
              <a:r>
                <a:rPr lang="en-US" sz="1200" dirty="0">
                  <a:solidFill>
                    <a:schemeClr val="tx1"/>
                  </a:solidFill>
                  <a:latin typeface="Helvetica" pitchFamily="2" charset="0"/>
                </a:rPr>
                <a:t>Self Control</a:t>
              </a:r>
            </a:p>
          </p:txBody>
        </p:sp>
        <p:cxnSp>
          <p:nvCxnSpPr>
            <p:cNvPr id="143" name="Straight Arrow Connector 142">
              <a:extLst>
                <a:ext uri="{FF2B5EF4-FFF2-40B4-BE49-F238E27FC236}">
                  <a16:creationId xmlns:a16="http://schemas.microsoft.com/office/drawing/2014/main" id="{9815DAD2-2D01-13B0-187F-3EE1C7D6B448}"/>
                </a:ext>
              </a:extLst>
            </p:cNvPr>
            <p:cNvCxnSpPr>
              <a:stCxn id="138" idx="3"/>
              <a:endCxn id="140" idx="1"/>
            </p:cNvCxnSpPr>
            <p:nvPr/>
          </p:nvCxnSpPr>
          <p:spPr>
            <a:xfrm flipV="1">
              <a:off x="8377596" y="623375"/>
              <a:ext cx="781724" cy="101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4" name="Straight Arrow Connector 143">
              <a:extLst>
                <a:ext uri="{FF2B5EF4-FFF2-40B4-BE49-F238E27FC236}">
                  <a16:creationId xmlns:a16="http://schemas.microsoft.com/office/drawing/2014/main" id="{CDE5EDB0-258F-8616-6D62-460567EDF26F}"/>
                </a:ext>
              </a:extLst>
            </p:cNvPr>
            <p:cNvCxnSpPr>
              <a:cxnSpLocks/>
              <a:stCxn id="138" idx="3"/>
              <a:endCxn id="141" idx="1"/>
            </p:cNvCxnSpPr>
            <p:nvPr/>
          </p:nvCxnSpPr>
          <p:spPr>
            <a:xfrm>
              <a:off x="8377596" y="624388"/>
              <a:ext cx="781723" cy="107063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5" name="Straight Arrow Connector 144">
              <a:extLst>
                <a:ext uri="{FF2B5EF4-FFF2-40B4-BE49-F238E27FC236}">
                  <a16:creationId xmlns:a16="http://schemas.microsoft.com/office/drawing/2014/main" id="{1D43E78F-CB41-4DFE-54B7-6506784B3CFB}"/>
                </a:ext>
              </a:extLst>
            </p:cNvPr>
            <p:cNvCxnSpPr>
              <a:cxnSpLocks/>
              <a:stCxn id="139" idx="3"/>
              <a:endCxn id="141" idx="1"/>
            </p:cNvCxnSpPr>
            <p:nvPr/>
          </p:nvCxnSpPr>
          <p:spPr>
            <a:xfrm>
              <a:off x="8377596" y="1680891"/>
              <a:ext cx="781723" cy="14136"/>
            </a:xfrm>
            <a:prstGeom prst="straightConnector1">
              <a:avLst/>
            </a:prstGeom>
            <a:ln>
              <a:prstDash val="solid"/>
              <a:tailEnd type="triangle"/>
            </a:ln>
          </p:spPr>
          <p:style>
            <a:lnRef idx="1">
              <a:schemeClr val="dk1"/>
            </a:lnRef>
            <a:fillRef idx="0">
              <a:schemeClr val="dk1"/>
            </a:fillRef>
            <a:effectRef idx="0">
              <a:schemeClr val="dk1"/>
            </a:effectRef>
            <a:fontRef idx="minor">
              <a:schemeClr val="tx1"/>
            </a:fontRef>
          </p:style>
        </p:cxnSp>
        <p:cxnSp>
          <p:nvCxnSpPr>
            <p:cNvPr id="146" name="Straight Arrow Connector 145">
              <a:extLst>
                <a:ext uri="{FF2B5EF4-FFF2-40B4-BE49-F238E27FC236}">
                  <a16:creationId xmlns:a16="http://schemas.microsoft.com/office/drawing/2014/main" id="{C253AC39-5925-A501-080B-68FDC5325A9F}"/>
                </a:ext>
              </a:extLst>
            </p:cNvPr>
            <p:cNvCxnSpPr>
              <a:cxnSpLocks/>
              <a:stCxn id="139" idx="3"/>
              <a:endCxn id="140" idx="1"/>
            </p:cNvCxnSpPr>
            <p:nvPr/>
          </p:nvCxnSpPr>
          <p:spPr>
            <a:xfrm flipV="1">
              <a:off x="8377596" y="623375"/>
              <a:ext cx="781724" cy="105751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7" name="Straight Arrow Connector 146">
              <a:extLst>
                <a:ext uri="{FF2B5EF4-FFF2-40B4-BE49-F238E27FC236}">
                  <a16:creationId xmlns:a16="http://schemas.microsoft.com/office/drawing/2014/main" id="{B0593E80-7C5F-B6A2-F052-7A6B1B080FC8}"/>
                </a:ext>
              </a:extLst>
            </p:cNvPr>
            <p:cNvCxnSpPr>
              <a:cxnSpLocks/>
              <a:stCxn id="140" idx="2"/>
              <a:endCxn id="141" idx="0"/>
            </p:cNvCxnSpPr>
            <p:nvPr/>
          </p:nvCxnSpPr>
          <p:spPr>
            <a:xfrm flipH="1">
              <a:off x="9788690" y="892267"/>
              <a:ext cx="1" cy="53386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8" name="Straight Arrow Connector 147">
              <a:extLst>
                <a:ext uri="{FF2B5EF4-FFF2-40B4-BE49-F238E27FC236}">
                  <a16:creationId xmlns:a16="http://schemas.microsoft.com/office/drawing/2014/main" id="{E068A2F7-91A7-67B9-E89D-CA5C0590573A}"/>
                </a:ext>
              </a:extLst>
            </p:cNvPr>
            <p:cNvCxnSpPr>
              <a:cxnSpLocks/>
              <a:stCxn id="140" idx="3"/>
              <a:endCxn id="142" idx="0"/>
            </p:cNvCxnSpPr>
            <p:nvPr/>
          </p:nvCxnSpPr>
          <p:spPr>
            <a:xfrm>
              <a:off x="10418061" y="623375"/>
              <a:ext cx="797579" cy="26693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9" name="Straight Arrow Connector 148">
              <a:extLst>
                <a:ext uri="{FF2B5EF4-FFF2-40B4-BE49-F238E27FC236}">
                  <a16:creationId xmlns:a16="http://schemas.microsoft.com/office/drawing/2014/main" id="{B2289DD7-14A8-32BD-F44F-BFD0C5213FF4}"/>
                </a:ext>
              </a:extLst>
            </p:cNvPr>
            <p:cNvCxnSpPr>
              <a:cxnSpLocks/>
              <a:stCxn id="141" idx="3"/>
              <a:endCxn id="142" idx="2"/>
            </p:cNvCxnSpPr>
            <p:nvPr/>
          </p:nvCxnSpPr>
          <p:spPr>
            <a:xfrm flipV="1">
              <a:off x="10418060" y="1428093"/>
              <a:ext cx="797580" cy="26693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50" name="TextBox 149">
              <a:extLst>
                <a:ext uri="{FF2B5EF4-FFF2-40B4-BE49-F238E27FC236}">
                  <a16:creationId xmlns:a16="http://schemas.microsoft.com/office/drawing/2014/main" id="{FBAC334D-7721-0786-6CCA-D0FBC875EBF6}"/>
                </a:ext>
              </a:extLst>
            </p:cNvPr>
            <p:cNvSpPr txBox="1"/>
            <p:nvPr/>
          </p:nvSpPr>
          <p:spPr>
            <a:xfrm>
              <a:off x="11012559" y="1572543"/>
              <a:ext cx="383922" cy="230832"/>
            </a:xfrm>
            <a:prstGeom prst="rect">
              <a:avLst/>
            </a:prstGeom>
            <a:noFill/>
          </p:spPr>
          <p:txBody>
            <a:bodyPr wrap="square" rtlCol="0">
              <a:spAutoFit/>
            </a:bodyPr>
            <a:lstStyle/>
            <a:p>
              <a:r>
                <a:rPr lang="en-US" sz="900" dirty="0">
                  <a:latin typeface="Helvetica" pitchFamily="2" charset="0"/>
                </a:rPr>
                <a:t>.66</a:t>
              </a:r>
            </a:p>
          </p:txBody>
        </p:sp>
        <p:sp>
          <p:nvSpPr>
            <p:cNvPr id="151" name="TextBox 150">
              <a:extLst>
                <a:ext uri="{FF2B5EF4-FFF2-40B4-BE49-F238E27FC236}">
                  <a16:creationId xmlns:a16="http://schemas.microsoft.com/office/drawing/2014/main" id="{1109F060-5AA2-6748-3B88-6FAF5EF74CCF}"/>
                </a:ext>
              </a:extLst>
            </p:cNvPr>
            <p:cNvSpPr txBox="1"/>
            <p:nvPr/>
          </p:nvSpPr>
          <p:spPr>
            <a:xfrm>
              <a:off x="11031251" y="515027"/>
              <a:ext cx="436842" cy="230832"/>
            </a:xfrm>
            <a:prstGeom prst="rect">
              <a:avLst/>
            </a:prstGeom>
            <a:noFill/>
          </p:spPr>
          <p:txBody>
            <a:bodyPr wrap="square" rtlCol="0">
              <a:spAutoFit/>
            </a:bodyPr>
            <a:lstStyle/>
            <a:p>
              <a:r>
                <a:rPr lang="en-US" sz="900" dirty="0">
                  <a:latin typeface="Helvetica" pitchFamily="2" charset="0"/>
                </a:rPr>
                <a:t>-.25</a:t>
              </a:r>
            </a:p>
          </p:txBody>
        </p:sp>
        <p:sp>
          <p:nvSpPr>
            <p:cNvPr id="152" name="TextBox 151">
              <a:extLst>
                <a:ext uri="{FF2B5EF4-FFF2-40B4-BE49-F238E27FC236}">
                  <a16:creationId xmlns:a16="http://schemas.microsoft.com/office/drawing/2014/main" id="{60C4D8FD-1A7F-3C9A-A7FC-A870011D6A19}"/>
                </a:ext>
              </a:extLst>
            </p:cNvPr>
            <p:cNvSpPr txBox="1"/>
            <p:nvPr/>
          </p:nvSpPr>
          <p:spPr>
            <a:xfrm>
              <a:off x="9620481" y="1015789"/>
              <a:ext cx="379110" cy="230832"/>
            </a:xfrm>
            <a:prstGeom prst="rect">
              <a:avLst/>
            </a:prstGeom>
            <a:noFill/>
          </p:spPr>
          <p:txBody>
            <a:bodyPr wrap="square" rtlCol="0">
              <a:spAutoFit/>
            </a:bodyPr>
            <a:lstStyle/>
            <a:p>
              <a:r>
                <a:rPr lang="en-US" sz="900" dirty="0">
                  <a:latin typeface="Helvetica" pitchFamily="2" charset="0"/>
                </a:rPr>
                <a:t>.24</a:t>
              </a:r>
            </a:p>
          </p:txBody>
        </p:sp>
        <p:sp>
          <p:nvSpPr>
            <p:cNvPr id="153" name="TextBox 152">
              <a:extLst>
                <a:ext uri="{FF2B5EF4-FFF2-40B4-BE49-F238E27FC236}">
                  <a16:creationId xmlns:a16="http://schemas.microsoft.com/office/drawing/2014/main" id="{E83969EB-0CF8-F609-4F9A-E8EF8CDDFA23}"/>
                </a:ext>
              </a:extLst>
            </p:cNvPr>
            <p:cNvSpPr txBox="1"/>
            <p:nvPr/>
          </p:nvSpPr>
          <p:spPr>
            <a:xfrm>
              <a:off x="8633545" y="1677952"/>
              <a:ext cx="379110" cy="230832"/>
            </a:xfrm>
            <a:prstGeom prst="rect">
              <a:avLst/>
            </a:prstGeom>
            <a:noFill/>
          </p:spPr>
          <p:txBody>
            <a:bodyPr wrap="square" rtlCol="0">
              <a:spAutoFit/>
            </a:bodyPr>
            <a:lstStyle/>
            <a:p>
              <a:r>
                <a:rPr lang="en-US" sz="900" dirty="0">
                  <a:latin typeface="Helvetica" pitchFamily="2" charset="0"/>
                </a:rPr>
                <a:t>.16</a:t>
              </a:r>
            </a:p>
          </p:txBody>
        </p:sp>
        <p:sp>
          <p:nvSpPr>
            <p:cNvPr id="154" name="TextBox 153">
              <a:extLst>
                <a:ext uri="{FF2B5EF4-FFF2-40B4-BE49-F238E27FC236}">
                  <a16:creationId xmlns:a16="http://schemas.microsoft.com/office/drawing/2014/main" id="{BED27130-4567-C97B-936F-371B691D6A20}"/>
                </a:ext>
              </a:extLst>
            </p:cNvPr>
            <p:cNvSpPr txBox="1"/>
            <p:nvPr/>
          </p:nvSpPr>
          <p:spPr>
            <a:xfrm>
              <a:off x="8991111" y="1229740"/>
              <a:ext cx="379110" cy="230832"/>
            </a:xfrm>
            <a:prstGeom prst="rect">
              <a:avLst/>
            </a:prstGeom>
            <a:noFill/>
          </p:spPr>
          <p:txBody>
            <a:bodyPr wrap="square" rtlCol="0">
              <a:spAutoFit/>
            </a:bodyPr>
            <a:lstStyle/>
            <a:p>
              <a:r>
                <a:rPr lang="en-US" sz="900" dirty="0">
                  <a:latin typeface="Helvetica" pitchFamily="2" charset="0"/>
                </a:rPr>
                <a:t>.28</a:t>
              </a:r>
            </a:p>
          </p:txBody>
        </p:sp>
        <p:sp>
          <p:nvSpPr>
            <p:cNvPr id="155" name="TextBox 154">
              <a:extLst>
                <a:ext uri="{FF2B5EF4-FFF2-40B4-BE49-F238E27FC236}">
                  <a16:creationId xmlns:a16="http://schemas.microsoft.com/office/drawing/2014/main" id="{16435C82-4785-F56D-1211-3754478E3CD8}"/>
                </a:ext>
              </a:extLst>
            </p:cNvPr>
            <p:cNvSpPr txBox="1"/>
            <p:nvPr/>
          </p:nvSpPr>
          <p:spPr>
            <a:xfrm>
              <a:off x="8926686" y="855080"/>
              <a:ext cx="379110" cy="230832"/>
            </a:xfrm>
            <a:prstGeom prst="rect">
              <a:avLst/>
            </a:prstGeom>
            <a:noFill/>
          </p:spPr>
          <p:txBody>
            <a:bodyPr wrap="square" rtlCol="0">
              <a:spAutoFit/>
            </a:bodyPr>
            <a:lstStyle/>
            <a:p>
              <a:r>
                <a:rPr lang="en-US" sz="900" dirty="0">
                  <a:latin typeface="Helvetica" pitchFamily="2" charset="0"/>
                </a:rPr>
                <a:t>.44</a:t>
              </a:r>
            </a:p>
          </p:txBody>
        </p:sp>
        <p:sp>
          <p:nvSpPr>
            <p:cNvPr id="156" name="TextBox 155">
              <a:extLst>
                <a:ext uri="{FF2B5EF4-FFF2-40B4-BE49-F238E27FC236}">
                  <a16:creationId xmlns:a16="http://schemas.microsoft.com/office/drawing/2014/main" id="{B37DBDF4-4158-641E-46E2-51B742268554}"/>
                </a:ext>
              </a:extLst>
            </p:cNvPr>
            <p:cNvSpPr txBox="1"/>
            <p:nvPr/>
          </p:nvSpPr>
          <p:spPr>
            <a:xfrm>
              <a:off x="8722357" y="395482"/>
              <a:ext cx="379110" cy="230832"/>
            </a:xfrm>
            <a:prstGeom prst="rect">
              <a:avLst/>
            </a:prstGeom>
            <a:noFill/>
          </p:spPr>
          <p:txBody>
            <a:bodyPr wrap="square" rtlCol="0">
              <a:spAutoFit/>
            </a:bodyPr>
            <a:lstStyle/>
            <a:p>
              <a:r>
                <a:rPr lang="en-US" sz="900" dirty="0">
                  <a:latin typeface="Helvetica" pitchFamily="2" charset="0"/>
                </a:rPr>
                <a:t>.21</a:t>
              </a:r>
            </a:p>
          </p:txBody>
        </p:sp>
      </p:grpSp>
      <p:grpSp>
        <p:nvGrpSpPr>
          <p:cNvPr id="157" name="Group 156">
            <a:extLst>
              <a:ext uri="{FF2B5EF4-FFF2-40B4-BE49-F238E27FC236}">
                <a16:creationId xmlns:a16="http://schemas.microsoft.com/office/drawing/2014/main" id="{E908D0DB-BCBB-3E3B-B682-CFFA3C85EC45}"/>
              </a:ext>
            </a:extLst>
          </p:cNvPr>
          <p:cNvGrpSpPr/>
          <p:nvPr/>
        </p:nvGrpSpPr>
        <p:grpSpPr>
          <a:xfrm>
            <a:off x="6414695" y="2624282"/>
            <a:ext cx="4726155" cy="1609436"/>
            <a:chOff x="7118855" y="354483"/>
            <a:chExt cx="4726155" cy="1609436"/>
          </a:xfrm>
        </p:grpSpPr>
        <p:sp>
          <p:nvSpPr>
            <p:cNvPr id="158" name="Rectangle 157">
              <a:extLst>
                <a:ext uri="{FF2B5EF4-FFF2-40B4-BE49-F238E27FC236}">
                  <a16:creationId xmlns:a16="http://schemas.microsoft.com/office/drawing/2014/main" id="{33763C5E-F263-7D8E-6E41-68A752F9BCFA}"/>
                </a:ext>
              </a:extLst>
            </p:cNvPr>
            <p:cNvSpPr/>
            <p:nvPr/>
          </p:nvSpPr>
          <p:spPr>
            <a:xfrm>
              <a:off x="7118855" y="355496"/>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Friend Behavior</a:t>
              </a:r>
            </a:p>
          </p:txBody>
        </p:sp>
        <p:sp>
          <p:nvSpPr>
            <p:cNvPr id="159" name="Rectangle 158">
              <a:extLst>
                <a:ext uri="{FF2B5EF4-FFF2-40B4-BE49-F238E27FC236}">
                  <a16:creationId xmlns:a16="http://schemas.microsoft.com/office/drawing/2014/main" id="{7B08A6B4-BD80-FEC5-1E67-FE9B20FFAAA6}"/>
                </a:ext>
              </a:extLst>
            </p:cNvPr>
            <p:cNvSpPr/>
            <p:nvPr/>
          </p:nvSpPr>
          <p:spPr>
            <a:xfrm>
              <a:off x="7118855" y="1411999"/>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Role Model Behavior</a:t>
              </a:r>
            </a:p>
          </p:txBody>
        </p:sp>
        <p:sp>
          <p:nvSpPr>
            <p:cNvPr id="160" name="Rectangle 159">
              <a:extLst>
                <a:ext uri="{FF2B5EF4-FFF2-40B4-BE49-F238E27FC236}">
                  <a16:creationId xmlns:a16="http://schemas.microsoft.com/office/drawing/2014/main" id="{59547096-53F6-4DD2-49E6-8ED01438EB98}"/>
                </a:ext>
              </a:extLst>
            </p:cNvPr>
            <p:cNvSpPr/>
            <p:nvPr/>
          </p:nvSpPr>
          <p:spPr>
            <a:xfrm>
              <a:off x="9159320" y="354483"/>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Standards</a:t>
              </a:r>
            </a:p>
          </p:txBody>
        </p:sp>
        <p:sp>
          <p:nvSpPr>
            <p:cNvPr id="161" name="Rectangle 160">
              <a:extLst>
                <a:ext uri="{FF2B5EF4-FFF2-40B4-BE49-F238E27FC236}">
                  <a16:creationId xmlns:a16="http://schemas.microsoft.com/office/drawing/2014/main" id="{DC3C2626-F1AA-79CC-F3C5-0544DF305D20}"/>
                </a:ext>
              </a:extLst>
            </p:cNvPr>
            <p:cNvSpPr/>
            <p:nvPr/>
          </p:nvSpPr>
          <p:spPr>
            <a:xfrm>
              <a:off x="9159319" y="1426135"/>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Own Behavior</a:t>
              </a:r>
            </a:p>
          </p:txBody>
        </p:sp>
        <p:sp>
          <p:nvSpPr>
            <p:cNvPr id="162" name="Rectangle 161">
              <a:extLst>
                <a:ext uri="{FF2B5EF4-FFF2-40B4-BE49-F238E27FC236}">
                  <a16:creationId xmlns:a16="http://schemas.microsoft.com/office/drawing/2014/main" id="{22FDDA8A-1E87-0C4A-E04D-853E030A592B}"/>
                </a:ext>
              </a:extLst>
            </p:cNvPr>
            <p:cNvSpPr/>
            <p:nvPr/>
          </p:nvSpPr>
          <p:spPr>
            <a:xfrm>
              <a:off x="10586269" y="890309"/>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Self-Reported</a:t>
              </a:r>
            </a:p>
            <a:p>
              <a:pPr algn="ctr"/>
              <a:r>
                <a:rPr lang="en-US" sz="1200" dirty="0">
                  <a:solidFill>
                    <a:schemeClr val="tx1"/>
                  </a:solidFill>
                  <a:latin typeface="Helvetica" pitchFamily="2" charset="0"/>
                </a:rPr>
                <a:t>Self Control</a:t>
              </a:r>
            </a:p>
          </p:txBody>
        </p:sp>
        <p:cxnSp>
          <p:nvCxnSpPr>
            <p:cNvPr id="163" name="Straight Arrow Connector 162">
              <a:extLst>
                <a:ext uri="{FF2B5EF4-FFF2-40B4-BE49-F238E27FC236}">
                  <a16:creationId xmlns:a16="http://schemas.microsoft.com/office/drawing/2014/main" id="{541A5687-D5F9-99AA-6497-8118C185269F}"/>
                </a:ext>
              </a:extLst>
            </p:cNvPr>
            <p:cNvCxnSpPr>
              <a:stCxn id="158" idx="3"/>
              <a:endCxn id="160" idx="1"/>
            </p:cNvCxnSpPr>
            <p:nvPr/>
          </p:nvCxnSpPr>
          <p:spPr>
            <a:xfrm flipV="1">
              <a:off x="8377596" y="623375"/>
              <a:ext cx="781724" cy="101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4" name="Straight Arrow Connector 163">
              <a:extLst>
                <a:ext uri="{FF2B5EF4-FFF2-40B4-BE49-F238E27FC236}">
                  <a16:creationId xmlns:a16="http://schemas.microsoft.com/office/drawing/2014/main" id="{28B32CB5-763F-0FE0-7EBA-3D6AE3638E2E}"/>
                </a:ext>
              </a:extLst>
            </p:cNvPr>
            <p:cNvCxnSpPr>
              <a:cxnSpLocks/>
              <a:stCxn id="158" idx="3"/>
              <a:endCxn id="161" idx="1"/>
            </p:cNvCxnSpPr>
            <p:nvPr/>
          </p:nvCxnSpPr>
          <p:spPr>
            <a:xfrm>
              <a:off x="8377596" y="624388"/>
              <a:ext cx="781723" cy="107063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5" name="Straight Arrow Connector 164">
              <a:extLst>
                <a:ext uri="{FF2B5EF4-FFF2-40B4-BE49-F238E27FC236}">
                  <a16:creationId xmlns:a16="http://schemas.microsoft.com/office/drawing/2014/main" id="{A75AE610-2745-504D-E67C-57DC1DE318AC}"/>
                </a:ext>
              </a:extLst>
            </p:cNvPr>
            <p:cNvCxnSpPr>
              <a:cxnSpLocks/>
              <a:stCxn id="159" idx="3"/>
              <a:endCxn id="161" idx="1"/>
            </p:cNvCxnSpPr>
            <p:nvPr/>
          </p:nvCxnSpPr>
          <p:spPr>
            <a:xfrm>
              <a:off x="8377596" y="1680891"/>
              <a:ext cx="781723" cy="14136"/>
            </a:xfrm>
            <a:prstGeom prst="straightConnector1">
              <a:avLst/>
            </a:prstGeom>
            <a:ln>
              <a:prstDash val="solid"/>
              <a:tailEnd type="triangle"/>
            </a:ln>
          </p:spPr>
          <p:style>
            <a:lnRef idx="1">
              <a:schemeClr val="dk1"/>
            </a:lnRef>
            <a:fillRef idx="0">
              <a:schemeClr val="dk1"/>
            </a:fillRef>
            <a:effectRef idx="0">
              <a:schemeClr val="dk1"/>
            </a:effectRef>
            <a:fontRef idx="minor">
              <a:schemeClr val="tx1"/>
            </a:fontRef>
          </p:style>
        </p:cxnSp>
        <p:cxnSp>
          <p:nvCxnSpPr>
            <p:cNvPr id="166" name="Straight Arrow Connector 165">
              <a:extLst>
                <a:ext uri="{FF2B5EF4-FFF2-40B4-BE49-F238E27FC236}">
                  <a16:creationId xmlns:a16="http://schemas.microsoft.com/office/drawing/2014/main" id="{CB685EC0-A5F9-B744-9C41-CB05A68720DC}"/>
                </a:ext>
              </a:extLst>
            </p:cNvPr>
            <p:cNvCxnSpPr>
              <a:cxnSpLocks/>
              <a:stCxn id="159" idx="3"/>
              <a:endCxn id="160" idx="1"/>
            </p:cNvCxnSpPr>
            <p:nvPr/>
          </p:nvCxnSpPr>
          <p:spPr>
            <a:xfrm flipV="1">
              <a:off x="8377596" y="623375"/>
              <a:ext cx="781724" cy="105751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7" name="Straight Arrow Connector 166">
              <a:extLst>
                <a:ext uri="{FF2B5EF4-FFF2-40B4-BE49-F238E27FC236}">
                  <a16:creationId xmlns:a16="http://schemas.microsoft.com/office/drawing/2014/main" id="{F3DE4322-E8F0-328A-A40B-737D79D84B08}"/>
                </a:ext>
              </a:extLst>
            </p:cNvPr>
            <p:cNvCxnSpPr>
              <a:cxnSpLocks/>
              <a:stCxn id="160" idx="2"/>
              <a:endCxn id="161" idx="0"/>
            </p:cNvCxnSpPr>
            <p:nvPr/>
          </p:nvCxnSpPr>
          <p:spPr>
            <a:xfrm flipH="1">
              <a:off x="9788690" y="892267"/>
              <a:ext cx="1" cy="53386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8" name="Straight Arrow Connector 167">
              <a:extLst>
                <a:ext uri="{FF2B5EF4-FFF2-40B4-BE49-F238E27FC236}">
                  <a16:creationId xmlns:a16="http://schemas.microsoft.com/office/drawing/2014/main" id="{F8DF7960-BF83-D2D4-76FA-0CB1AACF521A}"/>
                </a:ext>
              </a:extLst>
            </p:cNvPr>
            <p:cNvCxnSpPr>
              <a:cxnSpLocks/>
              <a:stCxn id="160" idx="3"/>
              <a:endCxn id="162" idx="0"/>
            </p:cNvCxnSpPr>
            <p:nvPr/>
          </p:nvCxnSpPr>
          <p:spPr>
            <a:xfrm>
              <a:off x="10418061" y="623375"/>
              <a:ext cx="797579" cy="26693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69" name="Straight Arrow Connector 168">
              <a:extLst>
                <a:ext uri="{FF2B5EF4-FFF2-40B4-BE49-F238E27FC236}">
                  <a16:creationId xmlns:a16="http://schemas.microsoft.com/office/drawing/2014/main" id="{71DACBB6-DC27-2F57-E7C5-B6511327CAD7}"/>
                </a:ext>
              </a:extLst>
            </p:cNvPr>
            <p:cNvCxnSpPr>
              <a:cxnSpLocks/>
              <a:stCxn id="161" idx="3"/>
              <a:endCxn id="162" idx="2"/>
            </p:cNvCxnSpPr>
            <p:nvPr/>
          </p:nvCxnSpPr>
          <p:spPr>
            <a:xfrm flipV="1">
              <a:off x="10418060" y="1428093"/>
              <a:ext cx="797580" cy="26693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70" name="TextBox 169">
              <a:extLst>
                <a:ext uri="{FF2B5EF4-FFF2-40B4-BE49-F238E27FC236}">
                  <a16:creationId xmlns:a16="http://schemas.microsoft.com/office/drawing/2014/main" id="{31982973-900D-D040-D859-557D3EC77B20}"/>
                </a:ext>
              </a:extLst>
            </p:cNvPr>
            <p:cNvSpPr txBox="1"/>
            <p:nvPr/>
          </p:nvSpPr>
          <p:spPr>
            <a:xfrm>
              <a:off x="11012559" y="1572543"/>
              <a:ext cx="383922" cy="230832"/>
            </a:xfrm>
            <a:prstGeom prst="rect">
              <a:avLst/>
            </a:prstGeom>
            <a:noFill/>
          </p:spPr>
          <p:txBody>
            <a:bodyPr wrap="square" rtlCol="0">
              <a:spAutoFit/>
            </a:bodyPr>
            <a:lstStyle/>
            <a:p>
              <a:r>
                <a:rPr lang="en-US" sz="900" dirty="0">
                  <a:latin typeface="Helvetica" pitchFamily="2" charset="0"/>
                </a:rPr>
                <a:t>.66</a:t>
              </a:r>
            </a:p>
          </p:txBody>
        </p:sp>
        <p:sp>
          <p:nvSpPr>
            <p:cNvPr id="171" name="TextBox 170">
              <a:extLst>
                <a:ext uri="{FF2B5EF4-FFF2-40B4-BE49-F238E27FC236}">
                  <a16:creationId xmlns:a16="http://schemas.microsoft.com/office/drawing/2014/main" id="{7C181935-1141-DD99-926F-22AEB720C691}"/>
                </a:ext>
              </a:extLst>
            </p:cNvPr>
            <p:cNvSpPr txBox="1"/>
            <p:nvPr/>
          </p:nvSpPr>
          <p:spPr>
            <a:xfrm>
              <a:off x="11031251" y="515027"/>
              <a:ext cx="436842" cy="230832"/>
            </a:xfrm>
            <a:prstGeom prst="rect">
              <a:avLst/>
            </a:prstGeom>
            <a:noFill/>
          </p:spPr>
          <p:txBody>
            <a:bodyPr wrap="square" rtlCol="0">
              <a:spAutoFit/>
            </a:bodyPr>
            <a:lstStyle/>
            <a:p>
              <a:r>
                <a:rPr lang="en-US" sz="900" dirty="0">
                  <a:latin typeface="Helvetica" pitchFamily="2" charset="0"/>
                </a:rPr>
                <a:t>-.25</a:t>
              </a:r>
            </a:p>
          </p:txBody>
        </p:sp>
        <p:sp>
          <p:nvSpPr>
            <p:cNvPr id="172" name="TextBox 171">
              <a:extLst>
                <a:ext uri="{FF2B5EF4-FFF2-40B4-BE49-F238E27FC236}">
                  <a16:creationId xmlns:a16="http://schemas.microsoft.com/office/drawing/2014/main" id="{78430EC2-16B6-CE4C-3711-BB280978BF4A}"/>
                </a:ext>
              </a:extLst>
            </p:cNvPr>
            <p:cNvSpPr txBox="1"/>
            <p:nvPr/>
          </p:nvSpPr>
          <p:spPr>
            <a:xfrm>
              <a:off x="9620481" y="1015789"/>
              <a:ext cx="379110" cy="230832"/>
            </a:xfrm>
            <a:prstGeom prst="rect">
              <a:avLst/>
            </a:prstGeom>
            <a:noFill/>
          </p:spPr>
          <p:txBody>
            <a:bodyPr wrap="square" rtlCol="0">
              <a:spAutoFit/>
            </a:bodyPr>
            <a:lstStyle/>
            <a:p>
              <a:r>
                <a:rPr lang="en-US" sz="900" dirty="0">
                  <a:latin typeface="Helvetica" pitchFamily="2" charset="0"/>
                </a:rPr>
                <a:t>.24</a:t>
              </a:r>
            </a:p>
          </p:txBody>
        </p:sp>
        <p:sp>
          <p:nvSpPr>
            <p:cNvPr id="173" name="TextBox 172">
              <a:extLst>
                <a:ext uri="{FF2B5EF4-FFF2-40B4-BE49-F238E27FC236}">
                  <a16:creationId xmlns:a16="http://schemas.microsoft.com/office/drawing/2014/main" id="{755E577A-E408-6AE7-FE9E-FF94BF405A11}"/>
                </a:ext>
              </a:extLst>
            </p:cNvPr>
            <p:cNvSpPr txBox="1"/>
            <p:nvPr/>
          </p:nvSpPr>
          <p:spPr>
            <a:xfrm>
              <a:off x="8633545" y="1677952"/>
              <a:ext cx="379110" cy="230832"/>
            </a:xfrm>
            <a:prstGeom prst="rect">
              <a:avLst/>
            </a:prstGeom>
            <a:noFill/>
          </p:spPr>
          <p:txBody>
            <a:bodyPr wrap="square" rtlCol="0">
              <a:spAutoFit/>
            </a:bodyPr>
            <a:lstStyle/>
            <a:p>
              <a:r>
                <a:rPr lang="en-US" sz="900" dirty="0">
                  <a:latin typeface="Helvetica" pitchFamily="2" charset="0"/>
                </a:rPr>
                <a:t>.16</a:t>
              </a:r>
            </a:p>
          </p:txBody>
        </p:sp>
        <p:sp>
          <p:nvSpPr>
            <p:cNvPr id="174" name="TextBox 173">
              <a:extLst>
                <a:ext uri="{FF2B5EF4-FFF2-40B4-BE49-F238E27FC236}">
                  <a16:creationId xmlns:a16="http://schemas.microsoft.com/office/drawing/2014/main" id="{2F7277F5-FEF1-DA6A-5C2F-0154D1B51141}"/>
                </a:ext>
              </a:extLst>
            </p:cNvPr>
            <p:cNvSpPr txBox="1"/>
            <p:nvPr/>
          </p:nvSpPr>
          <p:spPr>
            <a:xfrm>
              <a:off x="8991111" y="1229740"/>
              <a:ext cx="379110" cy="230832"/>
            </a:xfrm>
            <a:prstGeom prst="rect">
              <a:avLst/>
            </a:prstGeom>
            <a:noFill/>
          </p:spPr>
          <p:txBody>
            <a:bodyPr wrap="square" rtlCol="0">
              <a:spAutoFit/>
            </a:bodyPr>
            <a:lstStyle/>
            <a:p>
              <a:r>
                <a:rPr lang="en-US" sz="900" dirty="0">
                  <a:latin typeface="Helvetica" pitchFamily="2" charset="0"/>
                </a:rPr>
                <a:t>.28</a:t>
              </a:r>
            </a:p>
          </p:txBody>
        </p:sp>
        <p:sp>
          <p:nvSpPr>
            <p:cNvPr id="175" name="TextBox 174">
              <a:extLst>
                <a:ext uri="{FF2B5EF4-FFF2-40B4-BE49-F238E27FC236}">
                  <a16:creationId xmlns:a16="http://schemas.microsoft.com/office/drawing/2014/main" id="{724C1EEE-250B-AF17-ED93-9EA05AE6418A}"/>
                </a:ext>
              </a:extLst>
            </p:cNvPr>
            <p:cNvSpPr txBox="1"/>
            <p:nvPr/>
          </p:nvSpPr>
          <p:spPr>
            <a:xfrm>
              <a:off x="8926686" y="855080"/>
              <a:ext cx="379110" cy="230832"/>
            </a:xfrm>
            <a:prstGeom prst="rect">
              <a:avLst/>
            </a:prstGeom>
            <a:noFill/>
          </p:spPr>
          <p:txBody>
            <a:bodyPr wrap="square" rtlCol="0">
              <a:spAutoFit/>
            </a:bodyPr>
            <a:lstStyle/>
            <a:p>
              <a:r>
                <a:rPr lang="en-US" sz="900" dirty="0">
                  <a:latin typeface="Helvetica" pitchFamily="2" charset="0"/>
                </a:rPr>
                <a:t>.44</a:t>
              </a:r>
            </a:p>
          </p:txBody>
        </p:sp>
        <p:sp>
          <p:nvSpPr>
            <p:cNvPr id="176" name="TextBox 175">
              <a:extLst>
                <a:ext uri="{FF2B5EF4-FFF2-40B4-BE49-F238E27FC236}">
                  <a16:creationId xmlns:a16="http://schemas.microsoft.com/office/drawing/2014/main" id="{CC22DFDC-4DEB-45D0-5AA6-59D3F461B358}"/>
                </a:ext>
              </a:extLst>
            </p:cNvPr>
            <p:cNvSpPr txBox="1"/>
            <p:nvPr/>
          </p:nvSpPr>
          <p:spPr>
            <a:xfrm>
              <a:off x="8722357" y="395482"/>
              <a:ext cx="379110" cy="230832"/>
            </a:xfrm>
            <a:prstGeom prst="rect">
              <a:avLst/>
            </a:prstGeom>
            <a:noFill/>
          </p:spPr>
          <p:txBody>
            <a:bodyPr wrap="square" rtlCol="0">
              <a:spAutoFit/>
            </a:bodyPr>
            <a:lstStyle/>
            <a:p>
              <a:r>
                <a:rPr lang="en-US" sz="900" dirty="0">
                  <a:latin typeface="Helvetica" pitchFamily="2" charset="0"/>
                </a:rPr>
                <a:t>.21</a:t>
              </a:r>
            </a:p>
          </p:txBody>
        </p:sp>
      </p:grpSp>
      <p:grpSp>
        <p:nvGrpSpPr>
          <p:cNvPr id="177" name="Group 176">
            <a:extLst>
              <a:ext uri="{FF2B5EF4-FFF2-40B4-BE49-F238E27FC236}">
                <a16:creationId xmlns:a16="http://schemas.microsoft.com/office/drawing/2014/main" id="{DC03507F-B5DB-C4CF-FD32-1982E5DE8A15}"/>
              </a:ext>
            </a:extLst>
          </p:cNvPr>
          <p:cNvGrpSpPr/>
          <p:nvPr/>
        </p:nvGrpSpPr>
        <p:grpSpPr>
          <a:xfrm>
            <a:off x="890962" y="2624282"/>
            <a:ext cx="4726155" cy="1609436"/>
            <a:chOff x="7118855" y="354483"/>
            <a:chExt cx="4726155" cy="1609436"/>
          </a:xfrm>
        </p:grpSpPr>
        <p:sp>
          <p:nvSpPr>
            <p:cNvPr id="178" name="Rectangle 177">
              <a:extLst>
                <a:ext uri="{FF2B5EF4-FFF2-40B4-BE49-F238E27FC236}">
                  <a16:creationId xmlns:a16="http://schemas.microsoft.com/office/drawing/2014/main" id="{E181E65E-D32D-3CE7-2C4D-66D8DB96F373}"/>
                </a:ext>
              </a:extLst>
            </p:cNvPr>
            <p:cNvSpPr/>
            <p:nvPr/>
          </p:nvSpPr>
          <p:spPr>
            <a:xfrm>
              <a:off x="7118855" y="355496"/>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Friend Behavior</a:t>
              </a:r>
            </a:p>
          </p:txBody>
        </p:sp>
        <p:sp>
          <p:nvSpPr>
            <p:cNvPr id="179" name="Rectangle 178">
              <a:extLst>
                <a:ext uri="{FF2B5EF4-FFF2-40B4-BE49-F238E27FC236}">
                  <a16:creationId xmlns:a16="http://schemas.microsoft.com/office/drawing/2014/main" id="{0A668954-BEA6-6734-65CE-05B4A5C01F43}"/>
                </a:ext>
              </a:extLst>
            </p:cNvPr>
            <p:cNvSpPr/>
            <p:nvPr/>
          </p:nvSpPr>
          <p:spPr>
            <a:xfrm>
              <a:off x="7118855" y="1411999"/>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Role Model Behavior</a:t>
              </a:r>
            </a:p>
          </p:txBody>
        </p:sp>
        <p:sp>
          <p:nvSpPr>
            <p:cNvPr id="180" name="Rectangle 179">
              <a:extLst>
                <a:ext uri="{FF2B5EF4-FFF2-40B4-BE49-F238E27FC236}">
                  <a16:creationId xmlns:a16="http://schemas.microsoft.com/office/drawing/2014/main" id="{82D20497-5BB8-A4A6-6BFF-014836187EAD}"/>
                </a:ext>
              </a:extLst>
            </p:cNvPr>
            <p:cNvSpPr/>
            <p:nvPr/>
          </p:nvSpPr>
          <p:spPr>
            <a:xfrm>
              <a:off x="9159320" y="354483"/>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Standards</a:t>
              </a:r>
            </a:p>
          </p:txBody>
        </p:sp>
        <p:sp>
          <p:nvSpPr>
            <p:cNvPr id="181" name="Rectangle 180">
              <a:extLst>
                <a:ext uri="{FF2B5EF4-FFF2-40B4-BE49-F238E27FC236}">
                  <a16:creationId xmlns:a16="http://schemas.microsoft.com/office/drawing/2014/main" id="{33DF5E87-FBA1-AEE5-602A-354CD541D273}"/>
                </a:ext>
              </a:extLst>
            </p:cNvPr>
            <p:cNvSpPr/>
            <p:nvPr/>
          </p:nvSpPr>
          <p:spPr>
            <a:xfrm>
              <a:off x="9159319" y="1426135"/>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Own Behavior</a:t>
              </a:r>
            </a:p>
          </p:txBody>
        </p:sp>
        <p:sp>
          <p:nvSpPr>
            <p:cNvPr id="182" name="Rectangle 181">
              <a:extLst>
                <a:ext uri="{FF2B5EF4-FFF2-40B4-BE49-F238E27FC236}">
                  <a16:creationId xmlns:a16="http://schemas.microsoft.com/office/drawing/2014/main" id="{9BF50F97-E1BE-9D19-3AD6-B838EBCDF839}"/>
                </a:ext>
              </a:extLst>
            </p:cNvPr>
            <p:cNvSpPr/>
            <p:nvPr/>
          </p:nvSpPr>
          <p:spPr>
            <a:xfrm>
              <a:off x="10586269" y="890309"/>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Self-Reported</a:t>
              </a:r>
            </a:p>
            <a:p>
              <a:pPr algn="ctr"/>
              <a:r>
                <a:rPr lang="en-US" sz="1200" dirty="0">
                  <a:solidFill>
                    <a:schemeClr val="tx1"/>
                  </a:solidFill>
                  <a:latin typeface="Helvetica" pitchFamily="2" charset="0"/>
                </a:rPr>
                <a:t>Self Control</a:t>
              </a:r>
            </a:p>
          </p:txBody>
        </p:sp>
        <p:cxnSp>
          <p:nvCxnSpPr>
            <p:cNvPr id="183" name="Straight Arrow Connector 182">
              <a:extLst>
                <a:ext uri="{FF2B5EF4-FFF2-40B4-BE49-F238E27FC236}">
                  <a16:creationId xmlns:a16="http://schemas.microsoft.com/office/drawing/2014/main" id="{E7CB1CDD-33E5-DCA2-FA94-6EFAA08D9C75}"/>
                </a:ext>
              </a:extLst>
            </p:cNvPr>
            <p:cNvCxnSpPr>
              <a:stCxn id="178" idx="3"/>
              <a:endCxn id="180" idx="1"/>
            </p:cNvCxnSpPr>
            <p:nvPr/>
          </p:nvCxnSpPr>
          <p:spPr>
            <a:xfrm flipV="1">
              <a:off x="8377596" y="623375"/>
              <a:ext cx="781724" cy="101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4" name="Straight Arrow Connector 183">
              <a:extLst>
                <a:ext uri="{FF2B5EF4-FFF2-40B4-BE49-F238E27FC236}">
                  <a16:creationId xmlns:a16="http://schemas.microsoft.com/office/drawing/2014/main" id="{8B57CA84-5BC1-1936-AC70-3E55C2466FFA}"/>
                </a:ext>
              </a:extLst>
            </p:cNvPr>
            <p:cNvCxnSpPr>
              <a:cxnSpLocks/>
              <a:stCxn id="178" idx="3"/>
              <a:endCxn id="181" idx="1"/>
            </p:cNvCxnSpPr>
            <p:nvPr/>
          </p:nvCxnSpPr>
          <p:spPr>
            <a:xfrm>
              <a:off x="8377596" y="624388"/>
              <a:ext cx="781723" cy="107063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5" name="Straight Arrow Connector 184">
              <a:extLst>
                <a:ext uri="{FF2B5EF4-FFF2-40B4-BE49-F238E27FC236}">
                  <a16:creationId xmlns:a16="http://schemas.microsoft.com/office/drawing/2014/main" id="{DEAF66E1-F96D-C888-CAC8-FC87A9F26E7B}"/>
                </a:ext>
              </a:extLst>
            </p:cNvPr>
            <p:cNvCxnSpPr>
              <a:cxnSpLocks/>
              <a:stCxn id="179" idx="3"/>
              <a:endCxn id="181" idx="1"/>
            </p:cNvCxnSpPr>
            <p:nvPr/>
          </p:nvCxnSpPr>
          <p:spPr>
            <a:xfrm>
              <a:off x="8377596" y="1680891"/>
              <a:ext cx="781723" cy="14136"/>
            </a:xfrm>
            <a:prstGeom prst="straightConnector1">
              <a:avLst/>
            </a:prstGeom>
            <a:ln>
              <a:prstDash val="solid"/>
              <a:tailEnd type="triangle"/>
            </a:ln>
          </p:spPr>
          <p:style>
            <a:lnRef idx="1">
              <a:schemeClr val="dk1"/>
            </a:lnRef>
            <a:fillRef idx="0">
              <a:schemeClr val="dk1"/>
            </a:fillRef>
            <a:effectRef idx="0">
              <a:schemeClr val="dk1"/>
            </a:effectRef>
            <a:fontRef idx="minor">
              <a:schemeClr val="tx1"/>
            </a:fontRef>
          </p:style>
        </p:cxnSp>
        <p:cxnSp>
          <p:nvCxnSpPr>
            <p:cNvPr id="186" name="Straight Arrow Connector 185">
              <a:extLst>
                <a:ext uri="{FF2B5EF4-FFF2-40B4-BE49-F238E27FC236}">
                  <a16:creationId xmlns:a16="http://schemas.microsoft.com/office/drawing/2014/main" id="{9E811B4B-DD4B-38EB-4FBE-3A21ED300942}"/>
                </a:ext>
              </a:extLst>
            </p:cNvPr>
            <p:cNvCxnSpPr>
              <a:cxnSpLocks/>
              <a:stCxn id="179" idx="3"/>
              <a:endCxn id="180" idx="1"/>
            </p:cNvCxnSpPr>
            <p:nvPr/>
          </p:nvCxnSpPr>
          <p:spPr>
            <a:xfrm flipV="1">
              <a:off x="8377596" y="623375"/>
              <a:ext cx="781724" cy="105751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7" name="Straight Arrow Connector 186">
              <a:extLst>
                <a:ext uri="{FF2B5EF4-FFF2-40B4-BE49-F238E27FC236}">
                  <a16:creationId xmlns:a16="http://schemas.microsoft.com/office/drawing/2014/main" id="{7C4FD36E-4D41-0C80-79EB-36EC11440BA1}"/>
                </a:ext>
              </a:extLst>
            </p:cNvPr>
            <p:cNvCxnSpPr>
              <a:cxnSpLocks/>
              <a:stCxn id="180" idx="2"/>
              <a:endCxn id="181" idx="0"/>
            </p:cNvCxnSpPr>
            <p:nvPr/>
          </p:nvCxnSpPr>
          <p:spPr>
            <a:xfrm flipH="1">
              <a:off x="9788690" y="892267"/>
              <a:ext cx="1" cy="53386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8" name="Straight Arrow Connector 187">
              <a:extLst>
                <a:ext uri="{FF2B5EF4-FFF2-40B4-BE49-F238E27FC236}">
                  <a16:creationId xmlns:a16="http://schemas.microsoft.com/office/drawing/2014/main" id="{5FDE5D8D-AC63-F52D-70B3-0401058DF5A5}"/>
                </a:ext>
              </a:extLst>
            </p:cNvPr>
            <p:cNvCxnSpPr>
              <a:cxnSpLocks/>
              <a:stCxn id="180" idx="3"/>
              <a:endCxn id="182" idx="0"/>
            </p:cNvCxnSpPr>
            <p:nvPr/>
          </p:nvCxnSpPr>
          <p:spPr>
            <a:xfrm>
              <a:off x="10418061" y="623375"/>
              <a:ext cx="797579" cy="26693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9" name="Straight Arrow Connector 188">
              <a:extLst>
                <a:ext uri="{FF2B5EF4-FFF2-40B4-BE49-F238E27FC236}">
                  <a16:creationId xmlns:a16="http://schemas.microsoft.com/office/drawing/2014/main" id="{CCD26A23-1700-133D-0A08-336EFCFFC15D}"/>
                </a:ext>
              </a:extLst>
            </p:cNvPr>
            <p:cNvCxnSpPr>
              <a:cxnSpLocks/>
              <a:stCxn id="181" idx="3"/>
              <a:endCxn id="182" idx="2"/>
            </p:cNvCxnSpPr>
            <p:nvPr/>
          </p:nvCxnSpPr>
          <p:spPr>
            <a:xfrm flipV="1">
              <a:off x="10418060" y="1428093"/>
              <a:ext cx="797580" cy="26693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90" name="TextBox 189">
              <a:extLst>
                <a:ext uri="{FF2B5EF4-FFF2-40B4-BE49-F238E27FC236}">
                  <a16:creationId xmlns:a16="http://schemas.microsoft.com/office/drawing/2014/main" id="{AF90E022-0EA8-DC74-0A2B-A73CE429AF1C}"/>
                </a:ext>
              </a:extLst>
            </p:cNvPr>
            <p:cNvSpPr txBox="1"/>
            <p:nvPr/>
          </p:nvSpPr>
          <p:spPr>
            <a:xfrm>
              <a:off x="11012559" y="1572543"/>
              <a:ext cx="383922" cy="230832"/>
            </a:xfrm>
            <a:prstGeom prst="rect">
              <a:avLst/>
            </a:prstGeom>
            <a:noFill/>
          </p:spPr>
          <p:txBody>
            <a:bodyPr wrap="square" rtlCol="0">
              <a:spAutoFit/>
            </a:bodyPr>
            <a:lstStyle/>
            <a:p>
              <a:r>
                <a:rPr lang="en-US" sz="900" dirty="0">
                  <a:latin typeface="Helvetica" pitchFamily="2" charset="0"/>
                </a:rPr>
                <a:t>.66</a:t>
              </a:r>
            </a:p>
          </p:txBody>
        </p:sp>
        <p:sp>
          <p:nvSpPr>
            <p:cNvPr id="191" name="TextBox 190">
              <a:extLst>
                <a:ext uri="{FF2B5EF4-FFF2-40B4-BE49-F238E27FC236}">
                  <a16:creationId xmlns:a16="http://schemas.microsoft.com/office/drawing/2014/main" id="{5C3461B5-A136-25A1-D5E9-4BE7CB4E5C68}"/>
                </a:ext>
              </a:extLst>
            </p:cNvPr>
            <p:cNvSpPr txBox="1"/>
            <p:nvPr/>
          </p:nvSpPr>
          <p:spPr>
            <a:xfrm>
              <a:off x="11031251" y="515027"/>
              <a:ext cx="436842" cy="230832"/>
            </a:xfrm>
            <a:prstGeom prst="rect">
              <a:avLst/>
            </a:prstGeom>
            <a:noFill/>
          </p:spPr>
          <p:txBody>
            <a:bodyPr wrap="square" rtlCol="0">
              <a:spAutoFit/>
            </a:bodyPr>
            <a:lstStyle/>
            <a:p>
              <a:r>
                <a:rPr lang="en-US" sz="900" dirty="0">
                  <a:latin typeface="Helvetica" pitchFamily="2" charset="0"/>
                </a:rPr>
                <a:t>-.25</a:t>
              </a:r>
            </a:p>
          </p:txBody>
        </p:sp>
        <p:sp>
          <p:nvSpPr>
            <p:cNvPr id="192" name="TextBox 191">
              <a:extLst>
                <a:ext uri="{FF2B5EF4-FFF2-40B4-BE49-F238E27FC236}">
                  <a16:creationId xmlns:a16="http://schemas.microsoft.com/office/drawing/2014/main" id="{BE62E657-2813-EC55-6C59-C3ABA7C0FF4D}"/>
                </a:ext>
              </a:extLst>
            </p:cNvPr>
            <p:cNvSpPr txBox="1"/>
            <p:nvPr/>
          </p:nvSpPr>
          <p:spPr>
            <a:xfrm>
              <a:off x="9620481" y="1015789"/>
              <a:ext cx="379110" cy="230832"/>
            </a:xfrm>
            <a:prstGeom prst="rect">
              <a:avLst/>
            </a:prstGeom>
            <a:noFill/>
          </p:spPr>
          <p:txBody>
            <a:bodyPr wrap="square" rtlCol="0">
              <a:spAutoFit/>
            </a:bodyPr>
            <a:lstStyle/>
            <a:p>
              <a:r>
                <a:rPr lang="en-US" sz="900" dirty="0">
                  <a:latin typeface="Helvetica" pitchFamily="2" charset="0"/>
                </a:rPr>
                <a:t>.24</a:t>
              </a:r>
            </a:p>
          </p:txBody>
        </p:sp>
        <p:sp>
          <p:nvSpPr>
            <p:cNvPr id="193" name="TextBox 192">
              <a:extLst>
                <a:ext uri="{FF2B5EF4-FFF2-40B4-BE49-F238E27FC236}">
                  <a16:creationId xmlns:a16="http://schemas.microsoft.com/office/drawing/2014/main" id="{E836A823-C50A-161C-5276-23E9BDCF18C1}"/>
                </a:ext>
              </a:extLst>
            </p:cNvPr>
            <p:cNvSpPr txBox="1"/>
            <p:nvPr/>
          </p:nvSpPr>
          <p:spPr>
            <a:xfrm>
              <a:off x="8633545" y="1677952"/>
              <a:ext cx="379110" cy="230832"/>
            </a:xfrm>
            <a:prstGeom prst="rect">
              <a:avLst/>
            </a:prstGeom>
            <a:noFill/>
          </p:spPr>
          <p:txBody>
            <a:bodyPr wrap="square" rtlCol="0">
              <a:spAutoFit/>
            </a:bodyPr>
            <a:lstStyle/>
            <a:p>
              <a:r>
                <a:rPr lang="en-US" sz="900" dirty="0">
                  <a:latin typeface="Helvetica" pitchFamily="2" charset="0"/>
                </a:rPr>
                <a:t>.16</a:t>
              </a:r>
            </a:p>
          </p:txBody>
        </p:sp>
        <p:sp>
          <p:nvSpPr>
            <p:cNvPr id="194" name="TextBox 193">
              <a:extLst>
                <a:ext uri="{FF2B5EF4-FFF2-40B4-BE49-F238E27FC236}">
                  <a16:creationId xmlns:a16="http://schemas.microsoft.com/office/drawing/2014/main" id="{C8D7D207-497E-267E-8D56-FAE4AE9AFE60}"/>
                </a:ext>
              </a:extLst>
            </p:cNvPr>
            <p:cNvSpPr txBox="1"/>
            <p:nvPr/>
          </p:nvSpPr>
          <p:spPr>
            <a:xfrm>
              <a:off x="8991111" y="1229740"/>
              <a:ext cx="379110" cy="230832"/>
            </a:xfrm>
            <a:prstGeom prst="rect">
              <a:avLst/>
            </a:prstGeom>
            <a:noFill/>
          </p:spPr>
          <p:txBody>
            <a:bodyPr wrap="square" rtlCol="0">
              <a:spAutoFit/>
            </a:bodyPr>
            <a:lstStyle/>
            <a:p>
              <a:r>
                <a:rPr lang="en-US" sz="900" dirty="0">
                  <a:latin typeface="Helvetica" pitchFamily="2" charset="0"/>
                </a:rPr>
                <a:t>.28</a:t>
              </a:r>
            </a:p>
          </p:txBody>
        </p:sp>
        <p:sp>
          <p:nvSpPr>
            <p:cNvPr id="195" name="TextBox 194">
              <a:extLst>
                <a:ext uri="{FF2B5EF4-FFF2-40B4-BE49-F238E27FC236}">
                  <a16:creationId xmlns:a16="http://schemas.microsoft.com/office/drawing/2014/main" id="{5A560EA5-7F5B-7606-B92B-BFD32F32FFA5}"/>
                </a:ext>
              </a:extLst>
            </p:cNvPr>
            <p:cNvSpPr txBox="1"/>
            <p:nvPr/>
          </p:nvSpPr>
          <p:spPr>
            <a:xfrm>
              <a:off x="8926686" y="855080"/>
              <a:ext cx="379110" cy="230832"/>
            </a:xfrm>
            <a:prstGeom prst="rect">
              <a:avLst/>
            </a:prstGeom>
            <a:noFill/>
          </p:spPr>
          <p:txBody>
            <a:bodyPr wrap="square" rtlCol="0">
              <a:spAutoFit/>
            </a:bodyPr>
            <a:lstStyle/>
            <a:p>
              <a:r>
                <a:rPr lang="en-US" sz="900" dirty="0">
                  <a:latin typeface="Helvetica" pitchFamily="2" charset="0"/>
                </a:rPr>
                <a:t>.44</a:t>
              </a:r>
            </a:p>
          </p:txBody>
        </p:sp>
        <p:sp>
          <p:nvSpPr>
            <p:cNvPr id="196" name="TextBox 195">
              <a:extLst>
                <a:ext uri="{FF2B5EF4-FFF2-40B4-BE49-F238E27FC236}">
                  <a16:creationId xmlns:a16="http://schemas.microsoft.com/office/drawing/2014/main" id="{D46786A2-0186-AAF7-832E-D20197348282}"/>
                </a:ext>
              </a:extLst>
            </p:cNvPr>
            <p:cNvSpPr txBox="1"/>
            <p:nvPr/>
          </p:nvSpPr>
          <p:spPr>
            <a:xfrm>
              <a:off x="8722357" y="395482"/>
              <a:ext cx="379110" cy="230832"/>
            </a:xfrm>
            <a:prstGeom prst="rect">
              <a:avLst/>
            </a:prstGeom>
            <a:noFill/>
          </p:spPr>
          <p:txBody>
            <a:bodyPr wrap="square" rtlCol="0">
              <a:spAutoFit/>
            </a:bodyPr>
            <a:lstStyle/>
            <a:p>
              <a:r>
                <a:rPr lang="en-US" sz="900" dirty="0">
                  <a:latin typeface="Helvetica" pitchFamily="2" charset="0"/>
                </a:rPr>
                <a:t>.21</a:t>
              </a:r>
            </a:p>
          </p:txBody>
        </p:sp>
      </p:grpSp>
      <p:grpSp>
        <p:nvGrpSpPr>
          <p:cNvPr id="197" name="Group 196">
            <a:extLst>
              <a:ext uri="{FF2B5EF4-FFF2-40B4-BE49-F238E27FC236}">
                <a16:creationId xmlns:a16="http://schemas.microsoft.com/office/drawing/2014/main" id="{2E4BD7CD-A5D8-FABE-0A3B-B4E2A780F972}"/>
              </a:ext>
            </a:extLst>
          </p:cNvPr>
          <p:cNvGrpSpPr/>
          <p:nvPr/>
        </p:nvGrpSpPr>
        <p:grpSpPr>
          <a:xfrm>
            <a:off x="890962" y="507423"/>
            <a:ext cx="4726155" cy="1609436"/>
            <a:chOff x="7118855" y="354483"/>
            <a:chExt cx="4726155" cy="1609436"/>
          </a:xfrm>
        </p:grpSpPr>
        <p:sp>
          <p:nvSpPr>
            <p:cNvPr id="198" name="Rectangle 197">
              <a:extLst>
                <a:ext uri="{FF2B5EF4-FFF2-40B4-BE49-F238E27FC236}">
                  <a16:creationId xmlns:a16="http://schemas.microsoft.com/office/drawing/2014/main" id="{A7E7B80D-94FD-C8D2-E994-736857148570}"/>
                </a:ext>
              </a:extLst>
            </p:cNvPr>
            <p:cNvSpPr/>
            <p:nvPr/>
          </p:nvSpPr>
          <p:spPr>
            <a:xfrm>
              <a:off x="7118855" y="355496"/>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Friend Behavior</a:t>
              </a:r>
            </a:p>
          </p:txBody>
        </p:sp>
        <p:sp>
          <p:nvSpPr>
            <p:cNvPr id="199" name="Rectangle 198">
              <a:extLst>
                <a:ext uri="{FF2B5EF4-FFF2-40B4-BE49-F238E27FC236}">
                  <a16:creationId xmlns:a16="http://schemas.microsoft.com/office/drawing/2014/main" id="{BA36619F-EA0D-7473-7848-A95038A89CBF}"/>
                </a:ext>
              </a:extLst>
            </p:cNvPr>
            <p:cNvSpPr/>
            <p:nvPr/>
          </p:nvSpPr>
          <p:spPr>
            <a:xfrm>
              <a:off x="7118855" y="1411999"/>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Role Model Behavior</a:t>
              </a:r>
            </a:p>
          </p:txBody>
        </p:sp>
        <p:sp>
          <p:nvSpPr>
            <p:cNvPr id="200" name="Rectangle 199">
              <a:extLst>
                <a:ext uri="{FF2B5EF4-FFF2-40B4-BE49-F238E27FC236}">
                  <a16:creationId xmlns:a16="http://schemas.microsoft.com/office/drawing/2014/main" id="{1757EC70-9A3F-4A6F-94A6-9A6769D37BFC}"/>
                </a:ext>
              </a:extLst>
            </p:cNvPr>
            <p:cNvSpPr/>
            <p:nvPr/>
          </p:nvSpPr>
          <p:spPr>
            <a:xfrm>
              <a:off x="9159320" y="354483"/>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Standards</a:t>
              </a:r>
            </a:p>
          </p:txBody>
        </p:sp>
        <p:sp>
          <p:nvSpPr>
            <p:cNvPr id="201" name="Rectangle 200">
              <a:extLst>
                <a:ext uri="{FF2B5EF4-FFF2-40B4-BE49-F238E27FC236}">
                  <a16:creationId xmlns:a16="http://schemas.microsoft.com/office/drawing/2014/main" id="{CAFA79EB-FD55-BB4B-C6E3-52ED94C524F1}"/>
                </a:ext>
              </a:extLst>
            </p:cNvPr>
            <p:cNvSpPr/>
            <p:nvPr/>
          </p:nvSpPr>
          <p:spPr>
            <a:xfrm>
              <a:off x="9159319" y="1426135"/>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Own Behavior</a:t>
              </a:r>
            </a:p>
          </p:txBody>
        </p:sp>
        <p:sp>
          <p:nvSpPr>
            <p:cNvPr id="202" name="Rectangle 201">
              <a:extLst>
                <a:ext uri="{FF2B5EF4-FFF2-40B4-BE49-F238E27FC236}">
                  <a16:creationId xmlns:a16="http://schemas.microsoft.com/office/drawing/2014/main" id="{E07F61FE-5605-89D8-E125-D014A57162EF}"/>
                </a:ext>
              </a:extLst>
            </p:cNvPr>
            <p:cNvSpPr/>
            <p:nvPr/>
          </p:nvSpPr>
          <p:spPr>
            <a:xfrm>
              <a:off x="10586269" y="890309"/>
              <a:ext cx="1258741" cy="537784"/>
            </a:xfrm>
            <a:prstGeom prst="rect">
              <a:avLst/>
            </a:prstGeom>
            <a:solidFill>
              <a:schemeClr val="bg1">
                <a:lumMod val="8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a:solidFill>
                    <a:schemeClr val="tx1"/>
                  </a:solidFill>
                  <a:latin typeface="Helvetica" pitchFamily="2" charset="0"/>
                </a:rPr>
                <a:t>Self-Reported</a:t>
              </a:r>
            </a:p>
            <a:p>
              <a:pPr algn="ctr"/>
              <a:r>
                <a:rPr lang="en-US" sz="1200" dirty="0">
                  <a:solidFill>
                    <a:schemeClr val="tx1"/>
                  </a:solidFill>
                  <a:latin typeface="Helvetica" pitchFamily="2" charset="0"/>
                </a:rPr>
                <a:t>Self Control</a:t>
              </a:r>
            </a:p>
          </p:txBody>
        </p:sp>
        <p:cxnSp>
          <p:nvCxnSpPr>
            <p:cNvPr id="203" name="Straight Arrow Connector 202">
              <a:extLst>
                <a:ext uri="{FF2B5EF4-FFF2-40B4-BE49-F238E27FC236}">
                  <a16:creationId xmlns:a16="http://schemas.microsoft.com/office/drawing/2014/main" id="{6E0ACB23-0359-356E-2E94-0789B23A9CC4}"/>
                </a:ext>
              </a:extLst>
            </p:cNvPr>
            <p:cNvCxnSpPr>
              <a:stCxn id="198" idx="3"/>
              <a:endCxn id="200" idx="1"/>
            </p:cNvCxnSpPr>
            <p:nvPr/>
          </p:nvCxnSpPr>
          <p:spPr>
            <a:xfrm flipV="1">
              <a:off x="8377596" y="623375"/>
              <a:ext cx="781724" cy="101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4" name="Straight Arrow Connector 203">
              <a:extLst>
                <a:ext uri="{FF2B5EF4-FFF2-40B4-BE49-F238E27FC236}">
                  <a16:creationId xmlns:a16="http://schemas.microsoft.com/office/drawing/2014/main" id="{5DA1FB7A-627B-59C1-519F-148AA599EA15}"/>
                </a:ext>
              </a:extLst>
            </p:cNvPr>
            <p:cNvCxnSpPr>
              <a:cxnSpLocks/>
              <a:stCxn id="198" idx="3"/>
              <a:endCxn id="201" idx="1"/>
            </p:cNvCxnSpPr>
            <p:nvPr/>
          </p:nvCxnSpPr>
          <p:spPr>
            <a:xfrm>
              <a:off x="8377596" y="624388"/>
              <a:ext cx="781723" cy="107063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5" name="Straight Arrow Connector 204">
              <a:extLst>
                <a:ext uri="{FF2B5EF4-FFF2-40B4-BE49-F238E27FC236}">
                  <a16:creationId xmlns:a16="http://schemas.microsoft.com/office/drawing/2014/main" id="{137ECB6C-F45E-B27F-19C5-63852396243B}"/>
                </a:ext>
              </a:extLst>
            </p:cNvPr>
            <p:cNvCxnSpPr>
              <a:cxnSpLocks/>
              <a:stCxn id="199" idx="3"/>
              <a:endCxn id="201" idx="1"/>
            </p:cNvCxnSpPr>
            <p:nvPr/>
          </p:nvCxnSpPr>
          <p:spPr>
            <a:xfrm>
              <a:off x="8377596" y="1680891"/>
              <a:ext cx="781723" cy="14136"/>
            </a:xfrm>
            <a:prstGeom prst="straightConnector1">
              <a:avLst/>
            </a:prstGeom>
            <a:ln>
              <a:prstDash val="solid"/>
              <a:tailEnd type="triangle"/>
            </a:ln>
          </p:spPr>
          <p:style>
            <a:lnRef idx="1">
              <a:schemeClr val="dk1"/>
            </a:lnRef>
            <a:fillRef idx="0">
              <a:schemeClr val="dk1"/>
            </a:fillRef>
            <a:effectRef idx="0">
              <a:schemeClr val="dk1"/>
            </a:effectRef>
            <a:fontRef idx="minor">
              <a:schemeClr val="tx1"/>
            </a:fontRef>
          </p:style>
        </p:cxnSp>
        <p:cxnSp>
          <p:nvCxnSpPr>
            <p:cNvPr id="206" name="Straight Arrow Connector 205">
              <a:extLst>
                <a:ext uri="{FF2B5EF4-FFF2-40B4-BE49-F238E27FC236}">
                  <a16:creationId xmlns:a16="http://schemas.microsoft.com/office/drawing/2014/main" id="{F853ADE7-A437-63AD-9B1D-4FCBFCF1DA1F}"/>
                </a:ext>
              </a:extLst>
            </p:cNvPr>
            <p:cNvCxnSpPr>
              <a:cxnSpLocks/>
              <a:stCxn id="199" idx="3"/>
              <a:endCxn id="200" idx="1"/>
            </p:cNvCxnSpPr>
            <p:nvPr/>
          </p:nvCxnSpPr>
          <p:spPr>
            <a:xfrm flipV="1">
              <a:off x="8377596" y="623375"/>
              <a:ext cx="781724" cy="105751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7" name="Straight Arrow Connector 206">
              <a:extLst>
                <a:ext uri="{FF2B5EF4-FFF2-40B4-BE49-F238E27FC236}">
                  <a16:creationId xmlns:a16="http://schemas.microsoft.com/office/drawing/2014/main" id="{F69D293B-9383-2826-7C07-B013A9E12060}"/>
                </a:ext>
              </a:extLst>
            </p:cNvPr>
            <p:cNvCxnSpPr>
              <a:cxnSpLocks/>
              <a:stCxn id="200" idx="2"/>
              <a:endCxn id="201" idx="0"/>
            </p:cNvCxnSpPr>
            <p:nvPr/>
          </p:nvCxnSpPr>
          <p:spPr>
            <a:xfrm flipH="1">
              <a:off x="9788690" y="892267"/>
              <a:ext cx="1" cy="533868"/>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8" name="Straight Arrow Connector 207">
              <a:extLst>
                <a:ext uri="{FF2B5EF4-FFF2-40B4-BE49-F238E27FC236}">
                  <a16:creationId xmlns:a16="http://schemas.microsoft.com/office/drawing/2014/main" id="{C78C7EE0-C334-188A-D904-4FB3B1105373}"/>
                </a:ext>
              </a:extLst>
            </p:cNvPr>
            <p:cNvCxnSpPr>
              <a:cxnSpLocks/>
              <a:stCxn id="200" idx="3"/>
              <a:endCxn id="202" idx="0"/>
            </p:cNvCxnSpPr>
            <p:nvPr/>
          </p:nvCxnSpPr>
          <p:spPr>
            <a:xfrm>
              <a:off x="10418061" y="623375"/>
              <a:ext cx="797579" cy="26693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9" name="Straight Arrow Connector 208">
              <a:extLst>
                <a:ext uri="{FF2B5EF4-FFF2-40B4-BE49-F238E27FC236}">
                  <a16:creationId xmlns:a16="http://schemas.microsoft.com/office/drawing/2014/main" id="{3C8D0356-ABB6-DC97-B3FE-C9F8393165A1}"/>
                </a:ext>
              </a:extLst>
            </p:cNvPr>
            <p:cNvCxnSpPr>
              <a:cxnSpLocks/>
              <a:stCxn id="201" idx="3"/>
              <a:endCxn id="202" idx="2"/>
            </p:cNvCxnSpPr>
            <p:nvPr/>
          </p:nvCxnSpPr>
          <p:spPr>
            <a:xfrm flipV="1">
              <a:off x="10418060" y="1428093"/>
              <a:ext cx="797580" cy="26693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10" name="TextBox 209">
              <a:extLst>
                <a:ext uri="{FF2B5EF4-FFF2-40B4-BE49-F238E27FC236}">
                  <a16:creationId xmlns:a16="http://schemas.microsoft.com/office/drawing/2014/main" id="{B0486BA9-4BD6-7F9C-C0D1-69D51D94ABED}"/>
                </a:ext>
              </a:extLst>
            </p:cNvPr>
            <p:cNvSpPr txBox="1"/>
            <p:nvPr/>
          </p:nvSpPr>
          <p:spPr>
            <a:xfrm>
              <a:off x="11012559" y="1572543"/>
              <a:ext cx="383922" cy="230832"/>
            </a:xfrm>
            <a:prstGeom prst="rect">
              <a:avLst/>
            </a:prstGeom>
            <a:noFill/>
          </p:spPr>
          <p:txBody>
            <a:bodyPr wrap="square" rtlCol="0">
              <a:spAutoFit/>
            </a:bodyPr>
            <a:lstStyle/>
            <a:p>
              <a:r>
                <a:rPr lang="en-US" sz="900" dirty="0">
                  <a:latin typeface="Helvetica" pitchFamily="2" charset="0"/>
                </a:rPr>
                <a:t>.68</a:t>
              </a:r>
            </a:p>
          </p:txBody>
        </p:sp>
        <p:sp>
          <p:nvSpPr>
            <p:cNvPr id="211" name="TextBox 210">
              <a:extLst>
                <a:ext uri="{FF2B5EF4-FFF2-40B4-BE49-F238E27FC236}">
                  <a16:creationId xmlns:a16="http://schemas.microsoft.com/office/drawing/2014/main" id="{D7E889B9-5884-E6B1-2B31-E56F5EF578C8}"/>
                </a:ext>
              </a:extLst>
            </p:cNvPr>
            <p:cNvSpPr txBox="1"/>
            <p:nvPr/>
          </p:nvSpPr>
          <p:spPr>
            <a:xfrm>
              <a:off x="11031251" y="515027"/>
              <a:ext cx="436842" cy="230832"/>
            </a:xfrm>
            <a:prstGeom prst="rect">
              <a:avLst/>
            </a:prstGeom>
            <a:noFill/>
          </p:spPr>
          <p:txBody>
            <a:bodyPr wrap="square" rtlCol="0">
              <a:spAutoFit/>
            </a:bodyPr>
            <a:lstStyle/>
            <a:p>
              <a:r>
                <a:rPr lang="en-US" sz="900" dirty="0">
                  <a:latin typeface="Helvetica" pitchFamily="2" charset="0"/>
                </a:rPr>
                <a:t>-.41</a:t>
              </a:r>
            </a:p>
          </p:txBody>
        </p:sp>
        <p:sp>
          <p:nvSpPr>
            <p:cNvPr id="212" name="TextBox 211">
              <a:extLst>
                <a:ext uri="{FF2B5EF4-FFF2-40B4-BE49-F238E27FC236}">
                  <a16:creationId xmlns:a16="http://schemas.microsoft.com/office/drawing/2014/main" id="{16D50484-A297-0A03-BC0D-3947C9458087}"/>
                </a:ext>
              </a:extLst>
            </p:cNvPr>
            <p:cNvSpPr txBox="1"/>
            <p:nvPr/>
          </p:nvSpPr>
          <p:spPr>
            <a:xfrm>
              <a:off x="9620481" y="1015789"/>
              <a:ext cx="379110" cy="230832"/>
            </a:xfrm>
            <a:prstGeom prst="rect">
              <a:avLst/>
            </a:prstGeom>
            <a:noFill/>
          </p:spPr>
          <p:txBody>
            <a:bodyPr wrap="square" rtlCol="0">
              <a:spAutoFit/>
            </a:bodyPr>
            <a:lstStyle/>
            <a:p>
              <a:r>
                <a:rPr lang="en-US" sz="900" dirty="0">
                  <a:latin typeface="Helvetica" pitchFamily="2" charset="0"/>
                </a:rPr>
                <a:t>.40</a:t>
              </a:r>
            </a:p>
          </p:txBody>
        </p:sp>
        <p:sp>
          <p:nvSpPr>
            <p:cNvPr id="213" name="TextBox 212">
              <a:extLst>
                <a:ext uri="{FF2B5EF4-FFF2-40B4-BE49-F238E27FC236}">
                  <a16:creationId xmlns:a16="http://schemas.microsoft.com/office/drawing/2014/main" id="{0FDB162B-BBFC-B787-18B5-2DA994C6F074}"/>
                </a:ext>
              </a:extLst>
            </p:cNvPr>
            <p:cNvSpPr txBox="1"/>
            <p:nvPr/>
          </p:nvSpPr>
          <p:spPr>
            <a:xfrm>
              <a:off x="8633545" y="1677952"/>
              <a:ext cx="379110" cy="230832"/>
            </a:xfrm>
            <a:prstGeom prst="rect">
              <a:avLst/>
            </a:prstGeom>
            <a:noFill/>
          </p:spPr>
          <p:txBody>
            <a:bodyPr wrap="square" rtlCol="0">
              <a:spAutoFit/>
            </a:bodyPr>
            <a:lstStyle/>
            <a:p>
              <a:r>
                <a:rPr lang="en-US" sz="900" dirty="0">
                  <a:latin typeface="Helvetica" pitchFamily="2" charset="0"/>
                </a:rPr>
                <a:t>.16</a:t>
              </a:r>
            </a:p>
          </p:txBody>
        </p:sp>
        <p:sp>
          <p:nvSpPr>
            <p:cNvPr id="214" name="TextBox 213">
              <a:extLst>
                <a:ext uri="{FF2B5EF4-FFF2-40B4-BE49-F238E27FC236}">
                  <a16:creationId xmlns:a16="http://schemas.microsoft.com/office/drawing/2014/main" id="{EFD2FB78-3621-DEE6-0E01-37754634E75B}"/>
                </a:ext>
              </a:extLst>
            </p:cNvPr>
            <p:cNvSpPr txBox="1"/>
            <p:nvPr/>
          </p:nvSpPr>
          <p:spPr>
            <a:xfrm>
              <a:off x="8991111" y="1229740"/>
              <a:ext cx="379110" cy="230832"/>
            </a:xfrm>
            <a:prstGeom prst="rect">
              <a:avLst/>
            </a:prstGeom>
            <a:noFill/>
          </p:spPr>
          <p:txBody>
            <a:bodyPr wrap="square" rtlCol="0">
              <a:spAutoFit/>
            </a:bodyPr>
            <a:lstStyle/>
            <a:p>
              <a:r>
                <a:rPr lang="en-US" sz="900" dirty="0">
                  <a:latin typeface="Helvetica" pitchFamily="2" charset="0"/>
                </a:rPr>
                <a:t>.28</a:t>
              </a:r>
            </a:p>
          </p:txBody>
        </p:sp>
        <p:sp>
          <p:nvSpPr>
            <p:cNvPr id="215" name="TextBox 214">
              <a:extLst>
                <a:ext uri="{FF2B5EF4-FFF2-40B4-BE49-F238E27FC236}">
                  <a16:creationId xmlns:a16="http://schemas.microsoft.com/office/drawing/2014/main" id="{E894F456-738E-DA32-9B0E-2FCA048C2B1E}"/>
                </a:ext>
              </a:extLst>
            </p:cNvPr>
            <p:cNvSpPr txBox="1"/>
            <p:nvPr/>
          </p:nvSpPr>
          <p:spPr>
            <a:xfrm>
              <a:off x="8926686" y="855080"/>
              <a:ext cx="379110" cy="230832"/>
            </a:xfrm>
            <a:prstGeom prst="rect">
              <a:avLst/>
            </a:prstGeom>
            <a:noFill/>
          </p:spPr>
          <p:txBody>
            <a:bodyPr wrap="square" rtlCol="0">
              <a:spAutoFit/>
            </a:bodyPr>
            <a:lstStyle/>
            <a:p>
              <a:r>
                <a:rPr lang="en-US" sz="900" dirty="0">
                  <a:latin typeface="Helvetica" pitchFamily="2" charset="0"/>
                </a:rPr>
                <a:t>.44</a:t>
              </a:r>
            </a:p>
          </p:txBody>
        </p:sp>
        <p:sp>
          <p:nvSpPr>
            <p:cNvPr id="216" name="TextBox 215">
              <a:extLst>
                <a:ext uri="{FF2B5EF4-FFF2-40B4-BE49-F238E27FC236}">
                  <a16:creationId xmlns:a16="http://schemas.microsoft.com/office/drawing/2014/main" id="{82A0702B-82CF-B0FE-6E89-9B60E3EBE21D}"/>
                </a:ext>
              </a:extLst>
            </p:cNvPr>
            <p:cNvSpPr txBox="1"/>
            <p:nvPr/>
          </p:nvSpPr>
          <p:spPr>
            <a:xfrm>
              <a:off x="8722357" y="395482"/>
              <a:ext cx="379110" cy="230832"/>
            </a:xfrm>
            <a:prstGeom prst="rect">
              <a:avLst/>
            </a:prstGeom>
            <a:noFill/>
          </p:spPr>
          <p:txBody>
            <a:bodyPr wrap="square" rtlCol="0">
              <a:spAutoFit/>
            </a:bodyPr>
            <a:lstStyle/>
            <a:p>
              <a:r>
                <a:rPr lang="en-US" sz="900" dirty="0">
                  <a:latin typeface="Helvetica" pitchFamily="2" charset="0"/>
                </a:rPr>
                <a:t>.21</a:t>
              </a:r>
            </a:p>
          </p:txBody>
        </p:sp>
      </p:grpSp>
    </p:spTree>
    <p:extLst>
      <p:ext uri="{BB962C8B-B14F-4D97-AF65-F5344CB8AC3E}">
        <p14:creationId xmlns:p14="http://schemas.microsoft.com/office/powerpoint/2010/main" val="25273941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3613F-1B93-35B6-9203-383C0E8B89B7}"/>
              </a:ext>
            </a:extLst>
          </p:cNvPr>
          <p:cNvSpPr>
            <a:spLocks noGrp="1"/>
          </p:cNvSpPr>
          <p:nvPr>
            <p:ph type="title"/>
          </p:nvPr>
        </p:nvSpPr>
        <p:spPr/>
        <p:txBody>
          <a:bodyPr/>
          <a:lstStyle/>
          <a:p>
            <a:r>
              <a:rPr lang="en-US" dirty="0"/>
              <a:t>Domain Specific Results</a:t>
            </a:r>
          </a:p>
        </p:txBody>
      </p:sp>
      <p:graphicFrame>
        <p:nvGraphicFramePr>
          <p:cNvPr id="5" name="Content Placeholder 4">
            <a:extLst>
              <a:ext uri="{FF2B5EF4-FFF2-40B4-BE49-F238E27FC236}">
                <a16:creationId xmlns:a16="http://schemas.microsoft.com/office/drawing/2014/main" id="{C95916F6-699A-65E9-5A91-438F9C7E1D11}"/>
              </a:ext>
            </a:extLst>
          </p:cNvPr>
          <p:cNvGraphicFramePr>
            <a:graphicFrameLocks noGrp="1"/>
          </p:cNvGraphicFramePr>
          <p:nvPr>
            <p:ph idx="1"/>
            <p:extLst>
              <p:ext uri="{D42A27DB-BD31-4B8C-83A1-F6EECF244321}">
                <p14:modId xmlns:p14="http://schemas.microsoft.com/office/powerpoint/2010/main" val="1130786019"/>
              </p:ext>
            </p:extLst>
          </p:nvPr>
        </p:nvGraphicFramePr>
        <p:xfrm>
          <a:off x="178904" y="1421297"/>
          <a:ext cx="11787799" cy="5300176"/>
        </p:xfrm>
        <a:graphic>
          <a:graphicData uri="http://schemas.openxmlformats.org/drawingml/2006/table">
            <a:tbl>
              <a:tblPr/>
              <a:tblGrid>
                <a:gridCol w="1050810">
                  <a:extLst>
                    <a:ext uri="{9D8B030D-6E8A-4147-A177-3AD203B41FA5}">
                      <a16:colId xmlns:a16="http://schemas.microsoft.com/office/drawing/2014/main" val="2174910160"/>
                    </a:ext>
                  </a:extLst>
                </a:gridCol>
                <a:gridCol w="1523425">
                  <a:extLst>
                    <a:ext uri="{9D8B030D-6E8A-4147-A177-3AD203B41FA5}">
                      <a16:colId xmlns:a16="http://schemas.microsoft.com/office/drawing/2014/main" val="274890870"/>
                    </a:ext>
                  </a:extLst>
                </a:gridCol>
                <a:gridCol w="767797">
                  <a:extLst>
                    <a:ext uri="{9D8B030D-6E8A-4147-A177-3AD203B41FA5}">
                      <a16:colId xmlns:a16="http://schemas.microsoft.com/office/drawing/2014/main" val="2818791884"/>
                    </a:ext>
                  </a:extLst>
                </a:gridCol>
                <a:gridCol w="767797">
                  <a:extLst>
                    <a:ext uri="{9D8B030D-6E8A-4147-A177-3AD203B41FA5}">
                      <a16:colId xmlns:a16="http://schemas.microsoft.com/office/drawing/2014/main" val="3553809778"/>
                    </a:ext>
                  </a:extLst>
                </a:gridCol>
                <a:gridCol w="767797">
                  <a:extLst>
                    <a:ext uri="{9D8B030D-6E8A-4147-A177-3AD203B41FA5}">
                      <a16:colId xmlns:a16="http://schemas.microsoft.com/office/drawing/2014/main" val="3927499111"/>
                    </a:ext>
                  </a:extLst>
                </a:gridCol>
                <a:gridCol w="767797">
                  <a:extLst>
                    <a:ext uri="{9D8B030D-6E8A-4147-A177-3AD203B41FA5}">
                      <a16:colId xmlns:a16="http://schemas.microsoft.com/office/drawing/2014/main" val="414865625"/>
                    </a:ext>
                  </a:extLst>
                </a:gridCol>
                <a:gridCol w="767797">
                  <a:extLst>
                    <a:ext uri="{9D8B030D-6E8A-4147-A177-3AD203B41FA5}">
                      <a16:colId xmlns:a16="http://schemas.microsoft.com/office/drawing/2014/main" val="2609554432"/>
                    </a:ext>
                  </a:extLst>
                </a:gridCol>
                <a:gridCol w="767797">
                  <a:extLst>
                    <a:ext uri="{9D8B030D-6E8A-4147-A177-3AD203B41FA5}">
                      <a16:colId xmlns:a16="http://schemas.microsoft.com/office/drawing/2014/main" val="1811263826"/>
                    </a:ext>
                  </a:extLst>
                </a:gridCol>
                <a:gridCol w="767797">
                  <a:extLst>
                    <a:ext uri="{9D8B030D-6E8A-4147-A177-3AD203B41FA5}">
                      <a16:colId xmlns:a16="http://schemas.microsoft.com/office/drawing/2014/main" val="806229192"/>
                    </a:ext>
                  </a:extLst>
                </a:gridCol>
                <a:gridCol w="767797">
                  <a:extLst>
                    <a:ext uri="{9D8B030D-6E8A-4147-A177-3AD203B41FA5}">
                      <a16:colId xmlns:a16="http://schemas.microsoft.com/office/drawing/2014/main" val="671430575"/>
                    </a:ext>
                  </a:extLst>
                </a:gridCol>
                <a:gridCol w="767797">
                  <a:extLst>
                    <a:ext uri="{9D8B030D-6E8A-4147-A177-3AD203B41FA5}">
                      <a16:colId xmlns:a16="http://schemas.microsoft.com/office/drawing/2014/main" val="1433657759"/>
                    </a:ext>
                  </a:extLst>
                </a:gridCol>
                <a:gridCol w="767797">
                  <a:extLst>
                    <a:ext uri="{9D8B030D-6E8A-4147-A177-3AD203B41FA5}">
                      <a16:colId xmlns:a16="http://schemas.microsoft.com/office/drawing/2014/main" val="492357572"/>
                    </a:ext>
                  </a:extLst>
                </a:gridCol>
                <a:gridCol w="767797">
                  <a:extLst>
                    <a:ext uri="{9D8B030D-6E8A-4147-A177-3AD203B41FA5}">
                      <a16:colId xmlns:a16="http://schemas.microsoft.com/office/drawing/2014/main" val="1089718380"/>
                    </a:ext>
                  </a:extLst>
                </a:gridCol>
                <a:gridCol w="767797">
                  <a:extLst>
                    <a:ext uri="{9D8B030D-6E8A-4147-A177-3AD203B41FA5}">
                      <a16:colId xmlns:a16="http://schemas.microsoft.com/office/drawing/2014/main" val="2913891456"/>
                    </a:ext>
                  </a:extLst>
                </a:gridCol>
              </a:tblGrid>
              <a:tr h="303824">
                <a:tc rowSpan="2">
                  <a:txBody>
                    <a:bodyPr/>
                    <a:lstStyle/>
                    <a:p>
                      <a:pPr algn="ctr" fontAlgn="b"/>
                      <a:r>
                        <a:rPr lang="en-US" sz="1600" b="1" dirty="0">
                          <a:solidFill>
                            <a:srgbClr val="333333"/>
                          </a:solidFill>
                          <a:effectLst/>
                          <a:latin typeface="Helvetica" pitchFamily="2" charset="0"/>
                        </a:rPr>
                        <a:t>y</a:t>
                      </a:r>
                    </a:p>
                  </a:txBody>
                  <a:tcPr marL="23460" marR="23460" marT="22521" marB="4692" anchor="b">
                    <a:lnL>
                      <a:noFill/>
                    </a:lnL>
                    <a:lnR>
                      <a:noFill/>
                    </a:lnR>
                    <a:lnT>
                      <a:noFill/>
                    </a:lnT>
                    <a:lnB w="9525" cap="flat" cmpd="sng" algn="ctr">
                      <a:solidFill>
                        <a:srgbClr val="D3D3D3"/>
                      </a:solidFill>
                      <a:prstDash val="solid"/>
                      <a:round/>
                      <a:headEnd type="none" w="med" len="med"/>
                      <a:tailEnd type="none" w="med" len="med"/>
                    </a:lnB>
                    <a:solidFill>
                      <a:srgbClr val="FFFFFF"/>
                    </a:solidFill>
                  </a:tcPr>
                </a:tc>
                <a:tc rowSpan="2">
                  <a:txBody>
                    <a:bodyPr/>
                    <a:lstStyle/>
                    <a:p>
                      <a:pPr algn="ctr" fontAlgn="b"/>
                      <a:r>
                        <a:rPr lang="en-US" sz="1600" b="1" dirty="0">
                          <a:solidFill>
                            <a:srgbClr val="333333"/>
                          </a:solidFill>
                          <a:effectLst/>
                          <a:latin typeface="Helvetica" pitchFamily="2" charset="0"/>
                        </a:rPr>
                        <a:t>x</a:t>
                      </a:r>
                    </a:p>
                  </a:txBody>
                  <a:tcPr marL="23460" marR="23460" marT="22521" marB="4692" anchor="b">
                    <a:lnL>
                      <a:noFill/>
                    </a:lnL>
                    <a:lnR>
                      <a:noFill/>
                    </a:lnR>
                    <a:lnT>
                      <a:noFill/>
                    </a:lnT>
                    <a:lnB w="9525" cap="flat" cmpd="sng" algn="ctr">
                      <a:solidFill>
                        <a:srgbClr val="D3D3D3"/>
                      </a:solidFill>
                      <a:prstDash val="solid"/>
                      <a:round/>
                      <a:headEnd type="none" w="med" len="med"/>
                      <a:tailEnd type="none" w="med" len="med"/>
                    </a:lnB>
                    <a:solidFill>
                      <a:srgbClr val="FFFFFF"/>
                    </a:solidFill>
                  </a:tcPr>
                </a:tc>
                <a:tc gridSpan="2">
                  <a:txBody>
                    <a:bodyPr/>
                    <a:lstStyle/>
                    <a:p>
                      <a:pPr algn="ctr"/>
                      <a:r>
                        <a:rPr lang="en-US" sz="1600" b="1" dirty="0">
                          <a:solidFill>
                            <a:srgbClr val="333333"/>
                          </a:solidFill>
                          <a:effectLst/>
                          <a:latin typeface="Helvetica" pitchFamily="2" charset="0"/>
                        </a:rPr>
                        <a:t>exercise</a:t>
                      </a:r>
                    </a:p>
                  </a:txBody>
                  <a:tcPr marL="18768" marR="18768" marT="22521" marB="22521" anchor="ctr">
                    <a:lnL>
                      <a:noFill/>
                    </a:lnL>
                    <a:lnR>
                      <a:noFill/>
                    </a:lnR>
                    <a:lnT>
                      <a:noFill/>
                    </a:lnT>
                    <a:lnB>
                      <a:noFill/>
                    </a:lnB>
                    <a:solidFill>
                      <a:srgbClr val="FFFFFF"/>
                    </a:solidFill>
                  </a:tcPr>
                </a:tc>
                <a:tc hMerge="1">
                  <a:txBody>
                    <a:bodyPr/>
                    <a:lstStyle/>
                    <a:p>
                      <a:endParaRPr lang="en-US"/>
                    </a:p>
                  </a:txBody>
                  <a:tcPr/>
                </a:tc>
                <a:tc gridSpan="2">
                  <a:txBody>
                    <a:bodyPr/>
                    <a:lstStyle/>
                    <a:p>
                      <a:pPr algn="ctr"/>
                      <a:r>
                        <a:rPr lang="en-US" sz="1600" b="1" dirty="0">
                          <a:solidFill>
                            <a:srgbClr val="333333"/>
                          </a:solidFill>
                          <a:effectLst/>
                          <a:latin typeface="Helvetica" pitchFamily="2" charset="0"/>
                        </a:rPr>
                        <a:t>bedtime</a:t>
                      </a:r>
                    </a:p>
                  </a:txBody>
                  <a:tcPr marL="18768" marR="18768" marT="22521" marB="22521" anchor="ctr">
                    <a:lnL>
                      <a:noFill/>
                    </a:lnL>
                    <a:lnR>
                      <a:noFill/>
                    </a:lnR>
                    <a:lnT>
                      <a:noFill/>
                    </a:lnT>
                    <a:lnB>
                      <a:noFill/>
                    </a:lnB>
                    <a:solidFill>
                      <a:srgbClr val="FFFFFF"/>
                    </a:solidFill>
                  </a:tcPr>
                </a:tc>
                <a:tc hMerge="1">
                  <a:txBody>
                    <a:bodyPr/>
                    <a:lstStyle/>
                    <a:p>
                      <a:endParaRPr lang="en-US"/>
                    </a:p>
                  </a:txBody>
                  <a:tcPr/>
                </a:tc>
                <a:tc gridSpan="2">
                  <a:txBody>
                    <a:bodyPr/>
                    <a:lstStyle/>
                    <a:p>
                      <a:pPr algn="ctr"/>
                      <a:r>
                        <a:rPr lang="en-US" sz="1600" b="1" dirty="0">
                          <a:solidFill>
                            <a:srgbClr val="333333"/>
                          </a:solidFill>
                          <a:effectLst/>
                          <a:latin typeface="Helvetica" pitchFamily="2" charset="0"/>
                        </a:rPr>
                        <a:t>healthy eating</a:t>
                      </a:r>
                    </a:p>
                  </a:txBody>
                  <a:tcPr marL="18768" marR="18768" marT="22521" marB="22521" anchor="ctr">
                    <a:lnL>
                      <a:noFill/>
                    </a:lnL>
                    <a:lnR>
                      <a:noFill/>
                    </a:lnR>
                    <a:lnT>
                      <a:noFill/>
                    </a:lnT>
                    <a:lnB>
                      <a:noFill/>
                    </a:lnB>
                    <a:solidFill>
                      <a:srgbClr val="FFFFFF"/>
                    </a:solidFill>
                  </a:tcPr>
                </a:tc>
                <a:tc hMerge="1">
                  <a:txBody>
                    <a:bodyPr/>
                    <a:lstStyle/>
                    <a:p>
                      <a:endParaRPr lang="en-US"/>
                    </a:p>
                  </a:txBody>
                  <a:tcPr/>
                </a:tc>
                <a:tc gridSpan="2">
                  <a:txBody>
                    <a:bodyPr/>
                    <a:lstStyle/>
                    <a:p>
                      <a:pPr algn="ctr"/>
                      <a:r>
                        <a:rPr lang="en-US" sz="1600" b="1" dirty="0">
                          <a:solidFill>
                            <a:srgbClr val="333333"/>
                          </a:solidFill>
                          <a:effectLst/>
                          <a:latin typeface="Helvetica" pitchFamily="2" charset="0"/>
                        </a:rPr>
                        <a:t>saving</a:t>
                      </a:r>
                    </a:p>
                  </a:txBody>
                  <a:tcPr marL="18768" marR="18768" marT="22521" marB="22521" anchor="ctr">
                    <a:lnL>
                      <a:noFill/>
                    </a:lnL>
                    <a:lnR>
                      <a:noFill/>
                    </a:lnR>
                    <a:lnT>
                      <a:noFill/>
                    </a:lnT>
                    <a:lnB>
                      <a:noFill/>
                    </a:lnB>
                    <a:solidFill>
                      <a:srgbClr val="FFFFFF"/>
                    </a:solidFill>
                  </a:tcPr>
                </a:tc>
                <a:tc hMerge="1">
                  <a:txBody>
                    <a:bodyPr/>
                    <a:lstStyle/>
                    <a:p>
                      <a:endParaRPr lang="en-US"/>
                    </a:p>
                  </a:txBody>
                  <a:tcPr/>
                </a:tc>
                <a:tc gridSpan="2">
                  <a:txBody>
                    <a:bodyPr/>
                    <a:lstStyle/>
                    <a:p>
                      <a:pPr algn="ctr"/>
                      <a:r>
                        <a:rPr lang="en-US" sz="1600" b="1">
                          <a:solidFill>
                            <a:srgbClr val="333333"/>
                          </a:solidFill>
                          <a:effectLst/>
                          <a:latin typeface="Helvetica" pitchFamily="2" charset="0"/>
                        </a:rPr>
                        <a:t>punctuality</a:t>
                      </a:r>
                    </a:p>
                  </a:txBody>
                  <a:tcPr marL="18768" marR="18768" marT="22521" marB="22521" anchor="ctr">
                    <a:lnL>
                      <a:noFill/>
                    </a:lnL>
                    <a:lnR>
                      <a:noFill/>
                    </a:lnR>
                    <a:lnT>
                      <a:noFill/>
                    </a:lnT>
                    <a:lnB>
                      <a:noFill/>
                    </a:lnB>
                    <a:solidFill>
                      <a:srgbClr val="FFFFFF"/>
                    </a:solidFill>
                  </a:tcPr>
                </a:tc>
                <a:tc hMerge="1">
                  <a:txBody>
                    <a:bodyPr/>
                    <a:lstStyle/>
                    <a:p>
                      <a:endParaRPr lang="en-US"/>
                    </a:p>
                  </a:txBody>
                  <a:tcPr/>
                </a:tc>
                <a:tc gridSpan="2">
                  <a:txBody>
                    <a:bodyPr/>
                    <a:lstStyle/>
                    <a:p>
                      <a:pPr algn="ctr"/>
                      <a:r>
                        <a:rPr lang="en-US" sz="1600" b="1">
                          <a:solidFill>
                            <a:srgbClr val="333333"/>
                          </a:solidFill>
                          <a:effectLst/>
                          <a:latin typeface="Helvetica" pitchFamily="2" charset="0"/>
                        </a:rPr>
                        <a:t>social media</a:t>
                      </a:r>
                    </a:p>
                  </a:txBody>
                  <a:tcPr marL="18768" marR="45043" marT="22521" marB="22521" anchor="ctr">
                    <a:lnL>
                      <a:noFill/>
                    </a:lnL>
                    <a:lnR>
                      <a:noFill/>
                    </a:lnR>
                    <a:lnT>
                      <a:noFill/>
                    </a:lnT>
                    <a:lnB>
                      <a:noFill/>
                    </a:lnB>
                    <a:solidFill>
                      <a:srgbClr val="FFFFFF"/>
                    </a:solidFill>
                  </a:tcPr>
                </a:tc>
                <a:tc hMerge="1">
                  <a:txBody>
                    <a:bodyPr/>
                    <a:lstStyle/>
                    <a:p>
                      <a:endParaRPr lang="en-US"/>
                    </a:p>
                  </a:txBody>
                  <a:tcPr/>
                </a:tc>
                <a:extLst>
                  <a:ext uri="{0D108BD9-81ED-4DB2-BD59-A6C34878D82A}">
                    <a16:rowId xmlns:a16="http://schemas.microsoft.com/office/drawing/2014/main" val="228336122"/>
                  </a:ext>
                </a:extLst>
              </a:tr>
              <a:tr h="282861">
                <a:tc vMerge="1">
                  <a:txBody>
                    <a:bodyPr/>
                    <a:lstStyle/>
                    <a:p>
                      <a:endParaRPr lang="en-US"/>
                    </a:p>
                  </a:txBody>
                  <a:tcPr/>
                </a:tc>
                <a:tc vMerge="1">
                  <a:txBody>
                    <a:bodyPr/>
                    <a:lstStyle/>
                    <a:p>
                      <a:endParaRPr lang="en-US"/>
                    </a:p>
                  </a:txBody>
                  <a:tcPr/>
                </a:tc>
                <a:tc>
                  <a:txBody>
                    <a:bodyPr/>
                    <a:lstStyle/>
                    <a:p>
                      <a:pPr algn="ctr" fontAlgn="b"/>
                      <a:r>
                        <a:rPr lang="en-US" sz="1600" b="1" dirty="0">
                          <a:solidFill>
                            <a:srgbClr val="333333"/>
                          </a:solidFill>
                          <a:effectLst/>
                          <a:latin typeface="Helvetica" pitchFamily="2" charset="0"/>
                        </a:rPr>
                        <a:t>beta</a:t>
                      </a:r>
                    </a:p>
                  </a:txBody>
                  <a:tcPr marL="23460" marR="23460" marT="22521" marB="4692" anchor="b">
                    <a:lnL>
                      <a:noFill/>
                    </a:lnL>
                    <a:lnR>
                      <a:noFill/>
                    </a:lnR>
                    <a:lnT>
                      <a:noFill/>
                    </a:lnT>
                    <a:lnB w="9525" cap="flat" cmpd="sng" algn="ctr">
                      <a:solidFill>
                        <a:srgbClr val="D3D3D3"/>
                      </a:solidFill>
                      <a:prstDash val="solid"/>
                      <a:round/>
                      <a:headEnd type="none" w="med" len="med"/>
                      <a:tailEnd type="none" w="med" len="med"/>
                    </a:lnB>
                    <a:solidFill>
                      <a:srgbClr val="FFFFFF"/>
                    </a:solidFill>
                  </a:tcPr>
                </a:tc>
                <a:tc>
                  <a:txBody>
                    <a:bodyPr/>
                    <a:lstStyle/>
                    <a:p>
                      <a:pPr algn="ctr" fontAlgn="b"/>
                      <a:r>
                        <a:rPr lang="en-US" sz="1600" b="1" dirty="0">
                          <a:solidFill>
                            <a:srgbClr val="333333"/>
                          </a:solidFill>
                          <a:effectLst/>
                          <a:latin typeface="Helvetica" pitchFamily="2" charset="0"/>
                        </a:rPr>
                        <a:t>p</a:t>
                      </a:r>
                    </a:p>
                  </a:txBody>
                  <a:tcPr marL="23460" marR="23460" marT="22521" marB="4692" anchor="b">
                    <a:lnL>
                      <a:noFill/>
                    </a:lnL>
                    <a:lnR>
                      <a:noFill/>
                    </a:lnR>
                    <a:lnT>
                      <a:noFill/>
                    </a:lnT>
                    <a:lnB w="9525" cap="flat" cmpd="sng" algn="ctr">
                      <a:solidFill>
                        <a:srgbClr val="D3D3D3"/>
                      </a:solidFill>
                      <a:prstDash val="solid"/>
                      <a:round/>
                      <a:headEnd type="none" w="med" len="med"/>
                      <a:tailEnd type="none" w="med" len="med"/>
                    </a:lnB>
                    <a:solidFill>
                      <a:srgbClr val="FFFFFF"/>
                    </a:solidFill>
                  </a:tcPr>
                </a:tc>
                <a:tc>
                  <a:txBody>
                    <a:bodyPr/>
                    <a:lstStyle/>
                    <a:p>
                      <a:pPr algn="ctr" fontAlgn="b"/>
                      <a:r>
                        <a:rPr lang="en-US" sz="1600" b="1">
                          <a:solidFill>
                            <a:srgbClr val="333333"/>
                          </a:solidFill>
                          <a:effectLst/>
                          <a:latin typeface="Helvetica" pitchFamily="2" charset="0"/>
                        </a:rPr>
                        <a:t>beta</a:t>
                      </a:r>
                    </a:p>
                  </a:txBody>
                  <a:tcPr marL="23460" marR="23460" marT="22521" marB="4692" anchor="b">
                    <a:lnL>
                      <a:noFill/>
                    </a:lnL>
                    <a:lnR>
                      <a:noFill/>
                    </a:lnR>
                    <a:lnT>
                      <a:noFill/>
                    </a:lnT>
                    <a:lnB w="9525" cap="flat" cmpd="sng" algn="ctr">
                      <a:solidFill>
                        <a:srgbClr val="D3D3D3"/>
                      </a:solidFill>
                      <a:prstDash val="solid"/>
                      <a:round/>
                      <a:headEnd type="none" w="med" len="med"/>
                      <a:tailEnd type="none" w="med" len="med"/>
                    </a:lnB>
                    <a:solidFill>
                      <a:srgbClr val="FFFFFF"/>
                    </a:solidFill>
                  </a:tcPr>
                </a:tc>
                <a:tc>
                  <a:txBody>
                    <a:bodyPr/>
                    <a:lstStyle/>
                    <a:p>
                      <a:pPr algn="ctr" fontAlgn="b"/>
                      <a:r>
                        <a:rPr lang="en-US" sz="1600" b="1" dirty="0">
                          <a:solidFill>
                            <a:srgbClr val="333333"/>
                          </a:solidFill>
                          <a:effectLst/>
                          <a:latin typeface="Helvetica" pitchFamily="2" charset="0"/>
                        </a:rPr>
                        <a:t>p</a:t>
                      </a:r>
                    </a:p>
                  </a:txBody>
                  <a:tcPr marL="23460" marR="23460" marT="22521" marB="4692" anchor="b">
                    <a:lnL>
                      <a:noFill/>
                    </a:lnL>
                    <a:lnR>
                      <a:noFill/>
                    </a:lnR>
                    <a:lnT>
                      <a:noFill/>
                    </a:lnT>
                    <a:lnB w="9525" cap="flat" cmpd="sng" algn="ctr">
                      <a:solidFill>
                        <a:srgbClr val="D3D3D3"/>
                      </a:solidFill>
                      <a:prstDash val="solid"/>
                      <a:round/>
                      <a:headEnd type="none" w="med" len="med"/>
                      <a:tailEnd type="none" w="med" len="med"/>
                    </a:lnB>
                    <a:solidFill>
                      <a:srgbClr val="FFFFFF"/>
                    </a:solidFill>
                  </a:tcPr>
                </a:tc>
                <a:tc>
                  <a:txBody>
                    <a:bodyPr/>
                    <a:lstStyle/>
                    <a:p>
                      <a:pPr algn="ctr" fontAlgn="b"/>
                      <a:r>
                        <a:rPr lang="en-US" sz="1600" b="1" dirty="0">
                          <a:solidFill>
                            <a:srgbClr val="333333"/>
                          </a:solidFill>
                          <a:effectLst/>
                          <a:latin typeface="Helvetica" pitchFamily="2" charset="0"/>
                        </a:rPr>
                        <a:t>beta</a:t>
                      </a:r>
                    </a:p>
                  </a:txBody>
                  <a:tcPr marL="23460" marR="23460" marT="22521" marB="4692" anchor="b">
                    <a:lnL>
                      <a:noFill/>
                    </a:lnL>
                    <a:lnR>
                      <a:noFill/>
                    </a:lnR>
                    <a:lnT>
                      <a:noFill/>
                    </a:lnT>
                    <a:lnB w="9525" cap="flat" cmpd="sng" algn="ctr">
                      <a:solidFill>
                        <a:srgbClr val="D3D3D3"/>
                      </a:solidFill>
                      <a:prstDash val="solid"/>
                      <a:round/>
                      <a:headEnd type="none" w="med" len="med"/>
                      <a:tailEnd type="none" w="med" len="med"/>
                    </a:lnB>
                    <a:solidFill>
                      <a:srgbClr val="FFFFFF"/>
                    </a:solidFill>
                  </a:tcPr>
                </a:tc>
                <a:tc>
                  <a:txBody>
                    <a:bodyPr/>
                    <a:lstStyle/>
                    <a:p>
                      <a:pPr algn="ctr" fontAlgn="b"/>
                      <a:r>
                        <a:rPr lang="en-US" sz="1600" b="1">
                          <a:solidFill>
                            <a:srgbClr val="333333"/>
                          </a:solidFill>
                          <a:effectLst/>
                          <a:latin typeface="Helvetica" pitchFamily="2" charset="0"/>
                        </a:rPr>
                        <a:t>p</a:t>
                      </a:r>
                    </a:p>
                  </a:txBody>
                  <a:tcPr marL="23460" marR="23460" marT="22521" marB="4692" anchor="b">
                    <a:lnL>
                      <a:noFill/>
                    </a:lnL>
                    <a:lnR>
                      <a:noFill/>
                    </a:lnR>
                    <a:lnT>
                      <a:noFill/>
                    </a:lnT>
                    <a:lnB w="9525" cap="flat" cmpd="sng" algn="ctr">
                      <a:solidFill>
                        <a:srgbClr val="D3D3D3"/>
                      </a:solidFill>
                      <a:prstDash val="solid"/>
                      <a:round/>
                      <a:headEnd type="none" w="med" len="med"/>
                      <a:tailEnd type="none" w="med" len="med"/>
                    </a:lnB>
                    <a:solidFill>
                      <a:srgbClr val="FFFFFF"/>
                    </a:solidFill>
                  </a:tcPr>
                </a:tc>
                <a:tc>
                  <a:txBody>
                    <a:bodyPr/>
                    <a:lstStyle/>
                    <a:p>
                      <a:pPr algn="ctr" fontAlgn="b"/>
                      <a:r>
                        <a:rPr lang="en-US" sz="1600" b="1">
                          <a:solidFill>
                            <a:srgbClr val="333333"/>
                          </a:solidFill>
                          <a:effectLst/>
                          <a:latin typeface="Helvetica" pitchFamily="2" charset="0"/>
                        </a:rPr>
                        <a:t>beta</a:t>
                      </a:r>
                    </a:p>
                  </a:txBody>
                  <a:tcPr marL="23460" marR="23460" marT="22521" marB="4692" anchor="b">
                    <a:lnL>
                      <a:noFill/>
                    </a:lnL>
                    <a:lnR>
                      <a:noFill/>
                    </a:lnR>
                    <a:lnT>
                      <a:noFill/>
                    </a:lnT>
                    <a:lnB w="9525" cap="flat" cmpd="sng" algn="ctr">
                      <a:solidFill>
                        <a:srgbClr val="D3D3D3"/>
                      </a:solidFill>
                      <a:prstDash val="solid"/>
                      <a:round/>
                      <a:headEnd type="none" w="med" len="med"/>
                      <a:tailEnd type="none" w="med" len="med"/>
                    </a:lnB>
                    <a:solidFill>
                      <a:srgbClr val="FFFFFF"/>
                    </a:solidFill>
                  </a:tcPr>
                </a:tc>
                <a:tc>
                  <a:txBody>
                    <a:bodyPr/>
                    <a:lstStyle/>
                    <a:p>
                      <a:pPr algn="ctr" fontAlgn="b"/>
                      <a:r>
                        <a:rPr lang="en-US" sz="1600" b="1" dirty="0">
                          <a:solidFill>
                            <a:srgbClr val="333333"/>
                          </a:solidFill>
                          <a:effectLst/>
                          <a:latin typeface="Helvetica" pitchFamily="2" charset="0"/>
                        </a:rPr>
                        <a:t>p</a:t>
                      </a:r>
                    </a:p>
                  </a:txBody>
                  <a:tcPr marL="23460" marR="23460" marT="22521" marB="4692" anchor="b">
                    <a:lnL>
                      <a:noFill/>
                    </a:lnL>
                    <a:lnR>
                      <a:noFill/>
                    </a:lnR>
                    <a:lnT>
                      <a:noFill/>
                    </a:lnT>
                    <a:lnB w="9525" cap="flat" cmpd="sng" algn="ctr">
                      <a:solidFill>
                        <a:srgbClr val="D3D3D3"/>
                      </a:solidFill>
                      <a:prstDash val="solid"/>
                      <a:round/>
                      <a:headEnd type="none" w="med" len="med"/>
                      <a:tailEnd type="none" w="med" len="med"/>
                    </a:lnB>
                    <a:solidFill>
                      <a:srgbClr val="FFFFFF"/>
                    </a:solidFill>
                  </a:tcPr>
                </a:tc>
                <a:tc>
                  <a:txBody>
                    <a:bodyPr/>
                    <a:lstStyle/>
                    <a:p>
                      <a:pPr algn="ctr" fontAlgn="b"/>
                      <a:r>
                        <a:rPr lang="en-US" sz="1600" b="1" dirty="0">
                          <a:solidFill>
                            <a:srgbClr val="333333"/>
                          </a:solidFill>
                          <a:effectLst/>
                          <a:latin typeface="Helvetica" pitchFamily="2" charset="0"/>
                        </a:rPr>
                        <a:t>beta</a:t>
                      </a:r>
                    </a:p>
                  </a:txBody>
                  <a:tcPr marL="23460" marR="23460" marT="22521" marB="4692" anchor="b">
                    <a:lnL>
                      <a:noFill/>
                    </a:lnL>
                    <a:lnR>
                      <a:noFill/>
                    </a:lnR>
                    <a:lnT>
                      <a:noFill/>
                    </a:lnT>
                    <a:lnB w="9525" cap="flat" cmpd="sng" algn="ctr">
                      <a:solidFill>
                        <a:srgbClr val="D3D3D3"/>
                      </a:solidFill>
                      <a:prstDash val="solid"/>
                      <a:round/>
                      <a:headEnd type="none" w="med" len="med"/>
                      <a:tailEnd type="none" w="med" len="med"/>
                    </a:lnB>
                    <a:solidFill>
                      <a:srgbClr val="FFFFFF"/>
                    </a:solidFill>
                  </a:tcPr>
                </a:tc>
                <a:tc>
                  <a:txBody>
                    <a:bodyPr/>
                    <a:lstStyle/>
                    <a:p>
                      <a:pPr algn="ctr" fontAlgn="b"/>
                      <a:r>
                        <a:rPr lang="en-US" sz="1600" b="1" dirty="0">
                          <a:solidFill>
                            <a:srgbClr val="333333"/>
                          </a:solidFill>
                          <a:effectLst/>
                          <a:latin typeface="Helvetica" pitchFamily="2" charset="0"/>
                        </a:rPr>
                        <a:t>p</a:t>
                      </a:r>
                    </a:p>
                  </a:txBody>
                  <a:tcPr marL="23460" marR="23460" marT="22521" marB="4692" anchor="b">
                    <a:lnL>
                      <a:noFill/>
                    </a:lnL>
                    <a:lnR>
                      <a:noFill/>
                    </a:lnR>
                    <a:lnT>
                      <a:noFill/>
                    </a:lnT>
                    <a:lnB w="9525" cap="flat" cmpd="sng" algn="ctr">
                      <a:solidFill>
                        <a:srgbClr val="D3D3D3"/>
                      </a:solidFill>
                      <a:prstDash val="solid"/>
                      <a:round/>
                      <a:headEnd type="none" w="med" len="med"/>
                      <a:tailEnd type="none" w="med" len="med"/>
                    </a:lnB>
                    <a:solidFill>
                      <a:srgbClr val="FFFFFF"/>
                    </a:solidFill>
                  </a:tcPr>
                </a:tc>
                <a:tc>
                  <a:txBody>
                    <a:bodyPr/>
                    <a:lstStyle/>
                    <a:p>
                      <a:pPr algn="ctr" fontAlgn="b"/>
                      <a:r>
                        <a:rPr lang="en-US" sz="1600" b="1" dirty="0">
                          <a:solidFill>
                            <a:srgbClr val="333333"/>
                          </a:solidFill>
                          <a:effectLst/>
                          <a:latin typeface="Helvetica" pitchFamily="2" charset="0"/>
                        </a:rPr>
                        <a:t>beta</a:t>
                      </a:r>
                    </a:p>
                  </a:txBody>
                  <a:tcPr marL="23460" marR="23460" marT="22521" marB="4692" anchor="b">
                    <a:lnL>
                      <a:noFill/>
                    </a:lnL>
                    <a:lnR>
                      <a:noFill/>
                    </a:lnR>
                    <a:lnT>
                      <a:noFill/>
                    </a:lnT>
                    <a:lnB w="9525" cap="flat" cmpd="sng" algn="ctr">
                      <a:solidFill>
                        <a:srgbClr val="D3D3D3"/>
                      </a:solidFill>
                      <a:prstDash val="solid"/>
                      <a:round/>
                      <a:headEnd type="none" w="med" len="med"/>
                      <a:tailEnd type="none" w="med" len="med"/>
                    </a:lnB>
                    <a:solidFill>
                      <a:srgbClr val="FFFFFF"/>
                    </a:solidFill>
                  </a:tcPr>
                </a:tc>
                <a:tc>
                  <a:txBody>
                    <a:bodyPr/>
                    <a:lstStyle/>
                    <a:p>
                      <a:pPr algn="ctr" fontAlgn="b"/>
                      <a:r>
                        <a:rPr lang="en-US" sz="1600" b="1" dirty="0">
                          <a:solidFill>
                            <a:srgbClr val="333333"/>
                          </a:solidFill>
                          <a:effectLst/>
                          <a:latin typeface="Helvetica" pitchFamily="2" charset="0"/>
                        </a:rPr>
                        <a:t>p</a:t>
                      </a:r>
                    </a:p>
                  </a:txBody>
                  <a:tcPr marL="23460" marR="23460" marT="22521" marB="4692" anchor="b">
                    <a:lnL>
                      <a:noFill/>
                    </a:lnL>
                    <a:lnR>
                      <a:noFill/>
                    </a:lnR>
                    <a:lnT>
                      <a:noFill/>
                    </a:lnT>
                    <a:lnB w="9525" cap="flat" cmpd="sng" algn="ctr">
                      <a:solidFill>
                        <a:srgbClr val="D3D3D3"/>
                      </a:solidFill>
                      <a:prstDash val="solid"/>
                      <a:round/>
                      <a:headEnd type="none" w="med" len="med"/>
                      <a:tailEnd type="none" w="med" len="med"/>
                    </a:lnB>
                    <a:solidFill>
                      <a:srgbClr val="FFFFFF"/>
                    </a:solidFill>
                  </a:tcPr>
                </a:tc>
                <a:extLst>
                  <a:ext uri="{0D108BD9-81ED-4DB2-BD59-A6C34878D82A}">
                    <a16:rowId xmlns:a16="http://schemas.microsoft.com/office/drawing/2014/main" val="1084862901"/>
                  </a:ext>
                </a:extLst>
              </a:tr>
              <a:tr h="529606">
                <a:tc rowSpan="2">
                  <a:txBody>
                    <a:bodyPr/>
                    <a:lstStyle/>
                    <a:p>
                      <a:pPr algn="l" fontAlgn="ctr"/>
                      <a:r>
                        <a:rPr lang="en-US" sz="1600" dirty="0">
                          <a:effectLst/>
                          <a:latin typeface="Helvetica" pitchFamily="2" charset="0"/>
                        </a:rPr>
                        <a:t>Self-Control</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l" fontAlgn="ctr"/>
                      <a:r>
                        <a:rPr lang="en-US" sz="1600">
                          <a:effectLst/>
                          <a:latin typeface="Helvetica" pitchFamily="2" charset="0"/>
                        </a:rPr>
                        <a:t>Standards</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−0.23</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−0.16</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−0.28</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−0.30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−0.42</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−0.19</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extLst>
                  <a:ext uri="{0D108BD9-81ED-4DB2-BD59-A6C34878D82A}">
                    <a16:rowId xmlns:a16="http://schemas.microsoft.com/office/drawing/2014/main" val="3157451311"/>
                  </a:ext>
                </a:extLst>
              </a:tr>
              <a:tr h="529606">
                <a:tc vMerge="1">
                  <a:txBody>
                    <a:bodyPr/>
                    <a:lstStyle/>
                    <a:p>
                      <a:pPr algn="l" fontAlgn="ctr"/>
                      <a:r>
                        <a:rPr lang="en-US" sz="1600" dirty="0">
                          <a:effectLst/>
                          <a:latin typeface="Helvetica" pitchFamily="2" charset="0"/>
                        </a:rPr>
                        <a:t>Self-Control</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l" fontAlgn="ctr"/>
                      <a:r>
                        <a:rPr lang="en-US" sz="1600" dirty="0">
                          <a:effectLst/>
                          <a:latin typeface="Helvetica" pitchFamily="2" charset="0"/>
                        </a:rPr>
                        <a:t>Own Behavior</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effectLst/>
                          <a:latin typeface="Helvetica" pitchFamily="2" charset="0"/>
                        </a:rPr>
                        <a:t>0.67</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0.62</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effectLst/>
                          <a:latin typeface="Helvetica" pitchFamily="2" charset="0"/>
                        </a:rPr>
                        <a:t>0.65</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effectLst/>
                          <a:latin typeface="Helvetica" pitchFamily="2" charset="0"/>
                        </a:rPr>
                        <a:t>0.77</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effectLst/>
                          <a:latin typeface="Helvetica" pitchFamily="2" charset="0"/>
                        </a:rPr>
                        <a:t>0.67</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0.58</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748931071"/>
                  </a:ext>
                </a:extLst>
              </a:tr>
              <a:tr h="529606">
                <a:tc rowSpan="3">
                  <a:txBody>
                    <a:bodyPr/>
                    <a:lstStyle/>
                    <a:p>
                      <a:pPr algn="l" fontAlgn="ctr"/>
                      <a:r>
                        <a:rPr lang="en-US" sz="1600" dirty="0">
                          <a:effectLst/>
                          <a:latin typeface="Helvetica" pitchFamily="2" charset="0"/>
                        </a:rPr>
                        <a:t>Own Behavior</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l" fontAlgn="ctr"/>
                      <a:r>
                        <a:rPr lang="en-US" sz="1600">
                          <a:effectLst/>
                          <a:latin typeface="Helvetica" pitchFamily="2" charset="0"/>
                        </a:rPr>
                        <a:t>Standards</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0.18</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0.09</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solidFill>
                            <a:schemeClr val="bg2">
                              <a:lumMod val="90000"/>
                            </a:schemeClr>
                          </a:solidFill>
                          <a:effectLst/>
                          <a:latin typeface="Helvetica" pitchFamily="2" charset="0"/>
                        </a:rPr>
                        <a:t>0.01</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0.20</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effectLst/>
                          <a:latin typeface="Helvetica" pitchFamily="2" charset="0"/>
                        </a:rPr>
                        <a:t>0.30</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0.40</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effectLst/>
                          <a:latin typeface="Helvetica" pitchFamily="2" charset="0"/>
                        </a:rPr>
                        <a:t>0.22</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extLst>
                  <a:ext uri="{0D108BD9-81ED-4DB2-BD59-A6C34878D82A}">
                    <a16:rowId xmlns:a16="http://schemas.microsoft.com/office/drawing/2014/main" val="3384166486"/>
                  </a:ext>
                </a:extLst>
              </a:tr>
              <a:tr h="529606">
                <a:tc vMerge="1">
                  <a:txBody>
                    <a:bodyPr/>
                    <a:lstStyle/>
                    <a:p>
                      <a:pPr algn="l" fontAlgn="ctr"/>
                      <a:r>
                        <a:rPr lang="en-US" sz="1600" dirty="0">
                          <a:effectLst/>
                          <a:latin typeface="Helvetica" pitchFamily="2" charset="0"/>
                        </a:rPr>
                        <a:t>Own Behavior</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l" fontAlgn="ctr"/>
                      <a:r>
                        <a:rPr lang="en-US" sz="1600" dirty="0">
                          <a:effectLst/>
                          <a:latin typeface="Helvetica" pitchFamily="2" charset="0"/>
                        </a:rPr>
                        <a:t>Friend Behavior</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0.25</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0.31</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0.29</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0.20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0.19</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0.36</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extLst>
                  <a:ext uri="{0D108BD9-81ED-4DB2-BD59-A6C34878D82A}">
                    <a16:rowId xmlns:a16="http://schemas.microsoft.com/office/drawing/2014/main" val="3231695892"/>
                  </a:ext>
                </a:extLst>
              </a:tr>
              <a:tr h="688487">
                <a:tc vMerge="1">
                  <a:txBody>
                    <a:bodyPr/>
                    <a:lstStyle/>
                    <a:p>
                      <a:pPr algn="l" fontAlgn="ctr"/>
                      <a:r>
                        <a:rPr lang="en-US" sz="1600" dirty="0">
                          <a:effectLst/>
                          <a:latin typeface="Helvetica" pitchFamily="2" charset="0"/>
                        </a:rPr>
                        <a:t>Own Behavior</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l" fontAlgn="ctr"/>
                      <a:r>
                        <a:rPr lang="en-US" sz="1600" dirty="0">
                          <a:effectLst/>
                          <a:latin typeface="Helvetica" pitchFamily="2" charset="0"/>
                        </a:rPr>
                        <a:t>Role Model Behavior</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0.17</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0.09</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a:solidFill>
                            <a:schemeClr val="bg2">
                              <a:lumMod val="90000"/>
                            </a:schemeClr>
                          </a:solidFill>
                          <a:effectLst/>
                          <a:latin typeface="Helvetica" pitchFamily="2" charset="0"/>
                        </a:rPr>
                        <a:t>0.01</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effectLst/>
                          <a:latin typeface="Helvetica" pitchFamily="2" charset="0"/>
                        </a:rPr>
                        <a:t>0.20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0.13</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0.20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effectLst/>
                          <a:latin typeface="Helvetica" pitchFamily="2" charset="0"/>
                        </a:rPr>
                        <a:t>0.16</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566810231"/>
                  </a:ext>
                </a:extLst>
              </a:tr>
              <a:tr h="529606">
                <a:tc rowSpan="2">
                  <a:txBody>
                    <a:bodyPr/>
                    <a:lstStyle/>
                    <a:p>
                      <a:pPr algn="l" fontAlgn="ctr"/>
                      <a:r>
                        <a:rPr lang="en-US" sz="1600" dirty="0">
                          <a:effectLst/>
                          <a:latin typeface="Helvetica" pitchFamily="2" charset="0"/>
                        </a:rPr>
                        <a:t>Standards</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l" fontAlgn="ctr"/>
                      <a:r>
                        <a:rPr lang="en-US" sz="1600" dirty="0">
                          <a:effectLst/>
                          <a:latin typeface="Helvetica" pitchFamily="2" charset="0"/>
                        </a:rPr>
                        <a:t>Friend Behavior</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0.14</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0.11</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0.21</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effectLst/>
                          <a:latin typeface="Helvetica" pitchFamily="2" charset="0"/>
                        </a:rPr>
                        <a:t>0.25</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effectLst/>
                          <a:latin typeface="Helvetica" pitchFamily="2" charset="0"/>
                        </a:rPr>
                        <a:t>0.26</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dirty="0">
                          <a:effectLst/>
                          <a:latin typeface="Helvetica" pitchFamily="2" charset="0"/>
                        </a:rPr>
                        <a:t>0.22</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tc>
                  <a:txBody>
                    <a:bodyPr/>
                    <a:lstStyle/>
                    <a:p>
                      <a:pPr algn="ctr" fontAlgn="ctr"/>
                      <a:r>
                        <a:rPr lang="en-US" sz="1600">
                          <a:solidFill>
                            <a:schemeClr val="bg2">
                              <a:lumMod val="90000"/>
                            </a:schemeClr>
                          </a:solidFill>
                          <a:effectLst/>
                          <a:latin typeface="Helvetica" pitchFamily="2" charset="0"/>
                        </a:rPr>
                        <a:t>0.00</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w="9525" cap="flat" cmpd="sng" algn="ctr">
                      <a:solidFill>
                        <a:srgbClr val="D3D3D3"/>
                      </a:solidFill>
                      <a:prstDash val="solid"/>
                      <a:round/>
                      <a:headEnd type="none" w="med" len="med"/>
                      <a:tailEnd type="none" w="med" len="med"/>
                    </a:lnB>
                    <a:solidFill>
                      <a:srgbClr val="FFFFFF"/>
                    </a:solidFill>
                  </a:tcPr>
                </a:tc>
                <a:extLst>
                  <a:ext uri="{0D108BD9-81ED-4DB2-BD59-A6C34878D82A}">
                    <a16:rowId xmlns:a16="http://schemas.microsoft.com/office/drawing/2014/main" val="1015178638"/>
                  </a:ext>
                </a:extLst>
              </a:tr>
              <a:tr h="688487">
                <a:tc vMerge="1">
                  <a:txBody>
                    <a:bodyPr/>
                    <a:lstStyle/>
                    <a:p>
                      <a:pPr algn="l" fontAlgn="ctr"/>
                      <a:r>
                        <a:rPr lang="en-US" sz="1600" dirty="0">
                          <a:effectLst/>
                          <a:latin typeface="Helvetica" pitchFamily="2" charset="0"/>
                        </a:rPr>
                        <a:t>Standards</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l" fontAlgn="ctr"/>
                      <a:r>
                        <a:rPr lang="en-US" sz="1600" dirty="0">
                          <a:effectLst/>
                          <a:latin typeface="Helvetica" pitchFamily="2" charset="0"/>
                        </a:rPr>
                        <a:t>Role Model Behavior</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0.38</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0.36</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0.56</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a:effectLst/>
                          <a:latin typeface="Helvetica" pitchFamily="2" charset="0"/>
                        </a:rPr>
                        <a:t>0.50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effectLst/>
                          <a:latin typeface="Helvetica" pitchFamily="2" charset="0"/>
                        </a:rPr>
                        <a:t>0.41</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effectLst/>
                          <a:latin typeface="Helvetica" pitchFamily="2" charset="0"/>
                        </a:rPr>
                        <a:t>0.39</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9525" cap="flat" cmpd="sng" algn="ctr">
                      <a:solidFill>
                        <a:srgbClr val="D3D3D3"/>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FFFFF"/>
                    </a:solidFill>
                  </a:tcPr>
                </a:tc>
                <a:extLst>
                  <a:ext uri="{0D108BD9-81ED-4DB2-BD59-A6C34878D82A}">
                    <a16:rowId xmlns:a16="http://schemas.microsoft.com/office/drawing/2014/main" val="1803328464"/>
                  </a:ext>
                </a:extLst>
              </a:tr>
              <a:tr h="688487">
                <a:tc>
                  <a:txBody>
                    <a:bodyPr/>
                    <a:lstStyle/>
                    <a:p>
                      <a:pPr algn="l" fontAlgn="ctr"/>
                      <a:r>
                        <a:rPr lang="en-US" sz="1600" dirty="0">
                          <a:effectLst/>
                          <a:latin typeface="Helvetica" pitchFamily="2" charset="0"/>
                        </a:rPr>
                        <a:t>Friend Behavior</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a:noFill/>
                    </a:lnB>
                    <a:solidFill>
                      <a:srgbClr val="FFFFFF"/>
                    </a:solidFill>
                  </a:tcPr>
                </a:tc>
                <a:tc>
                  <a:txBody>
                    <a:bodyPr/>
                    <a:lstStyle/>
                    <a:p>
                      <a:pPr algn="l" fontAlgn="ctr"/>
                      <a:r>
                        <a:rPr lang="en-US" sz="1600" dirty="0">
                          <a:effectLst/>
                          <a:latin typeface="Helvetica" pitchFamily="2" charset="0"/>
                        </a:rPr>
                        <a:t>Role Model Behavior</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US" sz="1600">
                          <a:effectLst/>
                          <a:latin typeface="Helvetica" pitchFamily="2" charset="0"/>
                        </a:rPr>
                        <a:t>0.23</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US" sz="1600">
                          <a:effectLst/>
                          <a:latin typeface="Helvetica" pitchFamily="2" charset="0"/>
                        </a:rPr>
                        <a:t>0.10</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US" sz="1600">
                          <a:effectLst/>
                          <a:latin typeface="Helvetica" pitchFamily="2" charset="0"/>
                        </a:rPr>
                        <a:t>0.45</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US" sz="1600">
                          <a:effectLst/>
                          <a:latin typeface="Helvetica" pitchFamily="2" charset="0"/>
                        </a:rPr>
                        <a:t>0.35</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US" sz="1600">
                          <a:effectLst/>
                          <a:latin typeface="Helvetica" pitchFamily="2" charset="0"/>
                        </a:rPr>
                        <a:t>0.40</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US" sz="1600" dirty="0">
                          <a:effectLst/>
                          <a:latin typeface="Helvetica" pitchFamily="2" charset="0"/>
                        </a:rPr>
                        <a:t>0.29</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a:noFill/>
                    </a:lnB>
                    <a:solidFill>
                      <a:srgbClr val="FFFFFF"/>
                    </a:solidFill>
                  </a:tcPr>
                </a:tc>
                <a:tc>
                  <a:txBody>
                    <a:bodyPr/>
                    <a:lstStyle/>
                    <a:p>
                      <a:pPr algn="ctr" fontAlgn="ctr"/>
                      <a:r>
                        <a:rPr lang="en-US" sz="1600" dirty="0">
                          <a:solidFill>
                            <a:schemeClr val="bg2">
                              <a:lumMod val="90000"/>
                            </a:schemeClr>
                          </a:solidFill>
                          <a:effectLst/>
                          <a:latin typeface="Helvetica" pitchFamily="2" charset="0"/>
                        </a:rPr>
                        <a:t>0.00</a:t>
                      </a:r>
                    </a:p>
                  </a:txBody>
                  <a:tcPr marL="23460" marR="23460" marT="22521" marB="22521" anchor="ctr">
                    <a:lnL>
                      <a:noFill/>
                    </a:lnL>
                    <a:lnR>
                      <a:noFill/>
                    </a:lnR>
                    <a:lnT w="38100" cap="flat" cmpd="sng" algn="ctr">
                      <a:solidFill>
                        <a:schemeClr val="tx1"/>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2069811017"/>
                  </a:ext>
                </a:extLst>
              </a:tr>
            </a:tbl>
          </a:graphicData>
        </a:graphic>
      </p:graphicFrame>
      <p:sp>
        <p:nvSpPr>
          <p:cNvPr id="4" name="Slide Number Placeholder 3">
            <a:extLst>
              <a:ext uri="{FF2B5EF4-FFF2-40B4-BE49-F238E27FC236}">
                <a16:creationId xmlns:a16="http://schemas.microsoft.com/office/drawing/2014/main" id="{EBD5BF48-130D-B482-4970-F3736F9B6D45}"/>
              </a:ext>
            </a:extLst>
          </p:cNvPr>
          <p:cNvSpPr>
            <a:spLocks noGrp="1"/>
          </p:cNvSpPr>
          <p:nvPr>
            <p:ph type="sldNum" sz="quarter" idx="12"/>
          </p:nvPr>
        </p:nvSpPr>
        <p:spPr/>
        <p:txBody>
          <a:bodyPr/>
          <a:lstStyle/>
          <a:p>
            <a:fld id="{5A731768-43F7-7646-8F6F-831FF93FBEA7}" type="slidenum">
              <a:rPr lang="en-US" smtClean="0"/>
              <a:t>41</a:t>
            </a:fld>
            <a:endParaRPr lang="en-US"/>
          </a:p>
        </p:txBody>
      </p:sp>
    </p:spTree>
    <p:extLst>
      <p:ext uri="{BB962C8B-B14F-4D97-AF65-F5344CB8AC3E}">
        <p14:creationId xmlns:p14="http://schemas.microsoft.com/office/powerpoint/2010/main" val="188874229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DFC624-5EDC-2014-71FC-558ABA6F68A9}"/>
              </a:ext>
            </a:extLst>
          </p:cNvPr>
          <p:cNvSpPr>
            <a:spLocks noGrp="1"/>
          </p:cNvSpPr>
          <p:nvPr>
            <p:ph type="title"/>
          </p:nvPr>
        </p:nvSpPr>
        <p:spPr/>
        <p:txBody>
          <a:bodyPr/>
          <a:lstStyle/>
          <a:p>
            <a:r>
              <a:rPr lang="en-US" dirty="0"/>
              <a:t>Role models set the high standards, and friends the low standards</a:t>
            </a:r>
          </a:p>
        </p:txBody>
      </p:sp>
      <p:pic>
        <p:nvPicPr>
          <p:cNvPr id="5" name="Content Placeholder 4" descr="A graph of different types of food&#10;&#10;Description automatically generated">
            <a:extLst>
              <a:ext uri="{FF2B5EF4-FFF2-40B4-BE49-F238E27FC236}">
                <a16:creationId xmlns:a16="http://schemas.microsoft.com/office/drawing/2014/main" id="{53D7F6D2-6F83-7926-0185-5C629F21965A}"/>
              </a:ext>
            </a:extLst>
          </p:cNvPr>
          <p:cNvPicPr>
            <a:picLocks noGrp="1" noChangeAspect="1"/>
          </p:cNvPicPr>
          <p:nvPr>
            <p:ph idx="1"/>
          </p:nvPr>
        </p:nvPicPr>
        <p:blipFill>
          <a:blip r:embed="rId2"/>
          <a:stretch>
            <a:fillRect/>
          </a:stretch>
        </p:blipFill>
        <p:spPr>
          <a:xfrm>
            <a:off x="838200" y="1822832"/>
            <a:ext cx="10380206" cy="4448659"/>
          </a:xfrm>
        </p:spPr>
      </p:pic>
      <p:sp>
        <p:nvSpPr>
          <p:cNvPr id="4" name="Slide Number Placeholder 3">
            <a:extLst>
              <a:ext uri="{FF2B5EF4-FFF2-40B4-BE49-F238E27FC236}">
                <a16:creationId xmlns:a16="http://schemas.microsoft.com/office/drawing/2014/main" id="{ABF21B0C-514A-B73C-7224-29296FB19F95}"/>
              </a:ext>
            </a:extLst>
          </p:cNvPr>
          <p:cNvSpPr>
            <a:spLocks noGrp="1"/>
          </p:cNvSpPr>
          <p:nvPr>
            <p:ph type="sldNum" sz="quarter" idx="12"/>
          </p:nvPr>
        </p:nvSpPr>
        <p:spPr/>
        <p:txBody>
          <a:bodyPr/>
          <a:lstStyle/>
          <a:p>
            <a:fld id="{5A731768-43F7-7646-8F6F-831FF93FBEA7}" type="slidenum">
              <a:rPr lang="en-US" smtClean="0"/>
              <a:t>42</a:t>
            </a:fld>
            <a:endParaRPr lang="en-US"/>
          </a:p>
        </p:txBody>
      </p:sp>
    </p:spTree>
    <p:extLst>
      <p:ext uri="{BB962C8B-B14F-4D97-AF65-F5344CB8AC3E}">
        <p14:creationId xmlns:p14="http://schemas.microsoft.com/office/powerpoint/2010/main" val="2753062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EED4A-2D5B-0E9C-F00E-3216A67F9AC8}"/>
              </a:ext>
            </a:extLst>
          </p:cNvPr>
          <p:cNvSpPr>
            <a:spLocks noGrp="1"/>
          </p:cNvSpPr>
          <p:nvPr>
            <p:ph type="title"/>
          </p:nvPr>
        </p:nvSpPr>
        <p:spPr/>
        <p:txBody>
          <a:bodyPr/>
          <a:lstStyle/>
          <a:p>
            <a:r>
              <a:rPr lang="en-US" dirty="0"/>
              <a:t>Results are not explainable by differences in ease of judgement</a:t>
            </a:r>
          </a:p>
        </p:txBody>
      </p:sp>
      <p:pic>
        <p:nvPicPr>
          <p:cNvPr id="5" name="Content Placeholder 4" descr="A graph of different colored bars&#10;&#10;Description automatically generated with medium confidence">
            <a:extLst>
              <a:ext uri="{FF2B5EF4-FFF2-40B4-BE49-F238E27FC236}">
                <a16:creationId xmlns:a16="http://schemas.microsoft.com/office/drawing/2014/main" id="{0129C46E-8251-865D-709A-C6AC56014049}"/>
              </a:ext>
            </a:extLst>
          </p:cNvPr>
          <p:cNvPicPr>
            <a:picLocks noGrp="1" noChangeAspect="1"/>
          </p:cNvPicPr>
          <p:nvPr>
            <p:ph idx="1"/>
          </p:nvPr>
        </p:nvPicPr>
        <p:blipFill>
          <a:blip r:embed="rId2"/>
          <a:stretch>
            <a:fillRect/>
          </a:stretch>
        </p:blipFill>
        <p:spPr>
          <a:xfrm>
            <a:off x="1066800" y="2629694"/>
            <a:ext cx="10058400" cy="2743200"/>
          </a:xfrm>
        </p:spPr>
      </p:pic>
      <p:sp>
        <p:nvSpPr>
          <p:cNvPr id="7" name="Slide Number Placeholder 6">
            <a:extLst>
              <a:ext uri="{FF2B5EF4-FFF2-40B4-BE49-F238E27FC236}">
                <a16:creationId xmlns:a16="http://schemas.microsoft.com/office/drawing/2014/main" id="{BC444D9B-6242-7DBB-0EBB-0A17B277FED9}"/>
              </a:ext>
            </a:extLst>
          </p:cNvPr>
          <p:cNvSpPr>
            <a:spLocks noGrp="1"/>
          </p:cNvSpPr>
          <p:nvPr>
            <p:ph type="sldNum" sz="quarter" idx="12"/>
          </p:nvPr>
        </p:nvSpPr>
        <p:spPr/>
        <p:txBody>
          <a:bodyPr/>
          <a:lstStyle/>
          <a:p>
            <a:fld id="{5A731768-43F7-7646-8F6F-831FF93FBEA7}" type="slidenum">
              <a:rPr lang="en-US" smtClean="0"/>
              <a:t>43</a:t>
            </a:fld>
            <a:endParaRPr lang="en-US"/>
          </a:p>
        </p:txBody>
      </p:sp>
    </p:spTree>
    <p:extLst>
      <p:ext uri="{BB962C8B-B14F-4D97-AF65-F5344CB8AC3E}">
        <p14:creationId xmlns:p14="http://schemas.microsoft.com/office/powerpoint/2010/main" val="402167290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EED4A-2D5B-0E9C-F00E-3216A67F9AC8}"/>
              </a:ext>
            </a:extLst>
          </p:cNvPr>
          <p:cNvSpPr>
            <a:spLocks noGrp="1"/>
          </p:cNvSpPr>
          <p:nvPr>
            <p:ph type="title"/>
          </p:nvPr>
        </p:nvSpPr>
        <p:spPr/>
        <p:txBody>
          <a:bodyPr/>
          <a:lstStyle/>
          <a:p>
            <a:r>
              <a:rPr lang="en-US" dirty="0"/>
              <a:t>Results are moderated by the domain</a:t>
            </a:r>
          </a:p>
        </p:txBody>
      </p:sp>
      <p:pic>
        <p:nvPicPr>
          <p:cNvPr id="5" name="Content Placeholder 4" descr="A graph of a number of people&#10;&#10;Description automatically generated with medium confidence">
            <a:extLst>
              <a:ext uri="{FF2B5EF4-FFF2-40B4-BE49-F238E27FC236}">
                <a16:creationId xmlns:a16="http://schemas.microsoft.com/office/drawing/2014/main" id="{E98C68D4-63E7-1C5A-E9E4-15813470D397}"/>
              </a:ext>
            </a:extLst>
          </p:cNvPr>
          <p:cNvPicPr>
            <a:picLocks noGrp="1" noChangeAspect="1"/>
          </p:cNvPicPr>
          <p:nvPr>
            <p:ph idx="1"/>
          </p:nvPr>
        </p:nvPicPr>
        <p:blipFill>
          <a:blip r:embed="rId2"/>
          <a:stretch>
            <a:fillRect/>
          </a:stretch>
        </p:blipFill>
        <p:spPr>
          <a:xfrm>
            <a:off x="1554479" y="1812830"/>
            <a:ext cx="9410879" cy="4033234"/>
          </a:xfrm>
        </p:spPr>
      </p:pic>
      <p:sp>
        <p:nvSpPr>
          <p:cNvPr id="7" name="Slide Number Placeholder 6">
            <a:extLst>
              <a:ext uri="{FF2B5EF4-FFF2-40B4-BE49-F238E27FC236}">
                <a16:creationId xmlns:a16="http://schemas.microsoft.com/office/drawing/2014/main" id="{E6433552-B7A5-9D44-A30D-8F94324F672E}"/>
              </a:ext>
            </a:extLst>
          </p:cNvPr>
          <p:cNvSpPr>
            <a:spLocks noGrp="1"/>
          </p:cNvSpPr>
          <p:nvPr>
            <p:ph type="sldNum" sz="quarter" idx="12"/>
          </p:nvPr>
        </p:nvSpPr>
        <p:spPr/>
        <p:txBody>
          <a:bodyPr/>
          <a:lstStyle/>
          <a:p>
            <a:fld id="{5A731768-43F7-7646-8F6F-831FF93FBEA7}" type="slidenum">
              <a:rPr lang="en-US" smtClean="0"/>
              <a:t>44</a:t>
            </a:fld>
            <a:endParaRPr lang="en-US"/>
          </a:p>
        </p:txBody>
      </p:sp>
    </p:spTree>
    <p:extLst>
      <p:ext uri="{BB962C8B-B14F-4D97-AF65-F5344CB8AC3E}">
        <p14:creationId xmlns:p14="http://schemas.microsoft.com/office/powerpoint/2010/main" val="355271144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EED4A-2D5B-0E9C-F00E-3216A67F9AC8}"/>
              </a:ext>
            </a:extLst>
          </p:cNvPr>
          <p:cNvSpPr>
            <a:spLocks noGrp="1"/>
          </p:cNvSpPr>
          <p:nvPr>
            <p:ph type="title"/>
          </p:nvPr>
        </p:nvSpPr>
        <p:spPr/>
        <p:txBody>
          <a:bodyPr/>
          <a:lstStyle/>
          <a:p>
            <a:r>
              <a:rPr lang="en-US" dirty="0"/>
              <a:t>Results are not moderated by domain importance</a:t>
            </a:r>
          </a:p>
        </p:txBody>
      </p:sp>
      <p:pic>
        <p:nvPicPr>
          <p:cNvPr id="5" name="Content Placeholder 4" descr="A graph of a number of objects&#10;&#10;Description automatically generated with medium confidence">
            <a:extLst>
              <a:ext uri="{FF2B5EF4-FFF2-40B4-BE49-F238E27FC236}">
                <a16:creationId xmlns:a16="http://schemas.microsoft.com/office/drawing/2014/main" id="{255A722E-6317-F714-551A-176ABDE95DD4}"/>
              </a:ext>
            </a:extLst>
          </p:cNvPr>
          <p:cNvPicPr>
            <a:picLocks noGrp="1" noChangeAspect="1"/>
          </p:cNvPicPr>
          <p:nvPr>
            <p:ph idx="1"/>
          </p:nvPr>
        </p:nvPicPr>
        <p:blipFill>
          <a:blip r:embed="rId2"/>
          <a:stretch>
            <a:fillRect/>
          </a:stretch>
        </p:blipFill>
        <p:spPr>
          <a:xfrm>
            <a:off x="1550164" y="1825625"/>
            <a:ext cx="9091672" cy="4351338"/>
          </a:xfrm>
        </p:spPr>
      </p:pic>
      <p:sp>
        <p:nvSpPr>
          <p:cNvPr id="7" name="Slide Number Placeholder 6">
            <a:extLst>
              <a:ext uri="{FF2B5EF4-FFF2-40B4-BE49-F238E27FC236}">
                <a16:creationId xmlns:a16="http://schemas.microsoft.com/office/drawing/2014/main" id="{08B75307-1E3F-E24F-9005-DB53270DFE61}"/>
              </a:ext>
            </a:extLst>
          </p:cNvPr>
          <p:cNvSpPr>
            <a:spLocks noGrp="1"/>
          </p:cNvSpPr>
          <p:nvPr>
            <p:ph type="sldNum" sz="quarter" idx="12"/>
          </p:nvPr>
        </p:nvSpPr>
        <p:spPr/>
        <p:txBody>
          <a:bodyPr/>
          <a:lstStyle/>
          <a:p>
            <a:fld id="{5A731768-43F7-7646-8F6F-831FF93FBEA7}" type="slidenum">
              <a:rPr lang="en-US" smtClean="0"/>
              <a:t>45</a:t>
            </a:fld>
            <a:endParaRPr lang="en-US"/>
          </a:p>
        </p:txBody>
      </p:sp>
    </p:spTree>
    <p:extLst>
      <p:ext uri="{BB962C8B-B14F-4D97-AF65-F5344CB8AC3E}">
        <p14:creationId xmlns:p14="http://schemas.microsoft.com/office/powerpoint/2010/main" val="179448425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CC7C19-A27B-733E-EFB4-436176DB02C8}"/>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4B3DAB24-2257-7974-F60F-12C0B7E2EB10}"/>
              </a:ext>
            </a:extLst>
          </p:cNvPr>
          <p:cNvSpPr>
            <a:spLocks noGrp="1"/>
          </p:cNvSpPr>
          <p:nvPr>
            <p:ph idx="1"/>
          </p:nvPr>
        </p:nvSpPr>
        <p:spPr/>
        <p:txBody>
          <a:bodyPr/>
          <a:lstStyle/>
          <a:p>
            <a:r>
              <a:rPr lang="en-US" dirty="0"/>
              <a:t>We show that results generalize other domains and ages</a:t>
            </a:r>
          </a:p>
          <a:p>
            <a:endParaRPr lang="en-US" dirty="0"/>
          </a:p>
          <a:p>
            <a:r>
              <a:rPr lang="en-US" dirty="0"/>
              <a:t>Is the effect causal? </a:t>
            </a:r>
          </a:p>
          <a:p>
            <a:pPr lvl="1"/>
            <a:r>
              <a:rPr lang="en-US" dirty="0"/>
              <a:t>Without manipulation of variables, we cannot know!</a:t>
            </a:r>
          </a:p>
          <a:p>
            <a:pPr lvl="1"/>
            <a:r>
              <a:rPr lang="en-US" dirty="0"/>
              <a:t>But we cannot manipulate people’s friends and role models.</a:t>
            </a:r>
          </a:p>
        </p:txBody>
      </p:sp>
      <p:sp>
        <p:nvSpPr>
          <p:cNvPr id="5" name="Slide Number Placeholder 4">
            <a:extLst>
              <a:ext uri="{FF2B5EF4-FFF2-40B4-BE49-F238E27FC236}">
                <a16:creationId xmlns:a16="http://schemas.microsoft.com/office/drawing/2014/main" id="{3B8C44CA-9F34-22E1-F650-9E451564EB0F}"/>
              </a:ext>
            </a:extLst>
          </p:cNvPr>
          <p:cNvSpPr>
            <a:spLocks noGrp="1"/>
          </p:cNvSpPr>
          <p:nvPr>
            <p:ph type="sldNum" sz="quarter" idx="12"/>
          </p:nvPr>
        </p:nvSpPr>
        <p:spPr/>
        <p:txBody>
          <a:bodyPr/>
          <a:lstStyle/>
          <a:p>
            <a:fld id="{5A731768-43F7-7646-8F6F-831FF93FBEA7}" type="slidenum">
              <a:rPr lang="en-US" smtClean="0"/>
              <a:t>46</a:t>
            </a:fld>
            <a:endParaRPr lang="en-US"/>
          </a:p>
        </p:txBody>
      </p:sp>
    </p:spTree>
    <p:extLst>
      <p:ext uri="{BB962C8B-B14F-4D97-AF65-F5344CB8AC3E}">
        <p14:creationId xmlns:p14="http://schemas.microsoft.com/office/powerpoint/2010/main" val="192529529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3FE96-D252-9CFB-9C9D-0042F9D60090}"/>
              </a:ext>
            </a:extLst>
          </p:cNvPr>
          <p:cNvSpPr>
            <a:spLocks noGrp="1"/>
          </p:cNvSpPr>
          <p:nvPr>
            <p:ph type="title"/>
          </p:nvPr>
        </p:nvSpPr>
        <p:spPr/>
        <p:txBody>
          <a:bodyPr/>
          <a:lstStyle/>
          <a:p>
            <a:r>
              <a:rPr lang="en-US" dirty="0"/>
              <a:t>Proposed Study 3</a:t>
            </a:r>
          </a:p>
        </p:txBody>
      </p:sp>
      <p:sp>
        <p:nvSpPr>
          <p:cNvPr id="3" name="Text Placeholder 2">
            <a:extLst>
              <a:ext uri="{FF2B5EF4-FFF2-40B4-BE49-F238E27FC236}">
                <a16:creationId xmlns:a16="http://schemas.microsoft.com/office/drawing/2014/main" id="{1E12A0EA-8E22-1800-FF4E-864688A6E072}"/>
              </a:ext>
            </a:extLst>
          </p:cNvPr>
          <p:cNvSpPr>
            <a:spLocks noGrp="1"/>
          </p:cNvSpPr>
          <p:nvPr>
            <p:ph type="body" idx="1"/>
          </p:nvPr>
        </p:nvSpPr>
        <p:spPr/>
        <p:txBody>
          <a:bodyPr/>
          <a:lstStyle/>
          <a:p>
            <a:pPr algn="ctr"/>
            <a:r>
              <a:rPr lang="en-US" dirty="0"/>
              <a:t>Experimental evidence for role models</a:t>
            </a:r>
          </a:p>
        </p:txBody>
      </p:sp>
      <p:sp>
        <p:nvSpPr>
          <p:cNvPr id="5" name="Slide Number Placeholder 4">
            <a:extLst>
              <a:ext uri="{FF2B5EF4-FFF2-40B4-BE49-F238E27FC236}">
                <a16:creationId xmlns:a16="http://schemas.microsoft.com/office/drawing/2014/main" id="{E8021703-E828-4ED4-7FAB-FCC747FDDF3B}"/>
              </a:ext>
            </a:extLst>
          </p:cNvPr>
          <p:cNvSpPr>
            <a:spLocks noGrp="1"/>
          </p:cNvSpPr>
          <p:nvPr>
            <p:ph type="sldNum" sz="quarter" idx="12"/>
          </p:nvPr>
        </p:nvSpPr>
        <p:spPr/>
        <p:txBody>
          <a:bodyPr/>
          <a:lstStyle/>
          <a:p>
            <a:fld id="{5A731768-43F7-7646-8F6F-831FF93FBEA7}" type="slidenum">
              <a:rPr lang="en-US" smtClean="0"/>
              <a:t>47</a:t>
            </a:fld>
            <a:endParaRPr lang="en-US"/>
          </a:p>
        </p:txBody>
      </p:sp>
    </p:spTree>
    <p:extLst>
      <p:ext uri="{BB962C8B-B14F-4D97-AF65-F5344CB8AC3E}">
        <p14:creationId xmlns:p14="http://schemas.microsoft.com/office/powerpoint/2010/main" val="347024774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D506D2-1423-4906-A184-A5D9DBF8EFD4}"/>
              </a:ext>
            </a:extLst>
          </p:cNvPr>
          <p:cNvSpPr>
            <a:spLocks noGrp="1"/>
          </p:cNvSpPr>
          <p:nvPr>
            <p:ph type="ctrTitle"/>
          </p:nvPr>
        </p:nvSpPr>
        <p:spPr>
          <a:xfrm>
            <a:off x="-2" y="858520"/>
            <a:ext cx="12192000" cy="2387600"/>
          </a:xfrm>
        </p:spPr>
        <p:txBody>
          <a:bodyPr>
            <a:normAutofit/>
          </a:bodyPr>
          <a:lstStyle/>
          <a:p>
            <a:br>
              <a:rPr lang="en-US" sz="2800" b="0" dirty="0"/>
            </a:br>
            <a:r>
              <a:rPr lang="en-US" sz="2800" b="0" dirty="0"/>
              <a:t>How many minutes per day do you work out?</a:t>
            </a:r>
          </a:p>
        </p:txBody>
      </p:sp>
      <p:grpSp>
        <p:nvGrpSpPr>
          <p:cNvPr id="19" name="Group 18">
            <a:extLst>
              <a:ext uri="{FF2B5EF4-FFF2-40B4-BE49-F238E27FC236}">
                <a16:creationId xmlns:a16="http://schemas.microsoft.com/office/drawing/2014/main" id="{5256E12C-80A3-48C4-E24B-09199A9633F6}"/>
              </a:ext>
            </a:extLst>
          </p:cNvPr>
          <p:cNvGrpSpPr/>
          <p:nvPr/>
        </p:nvGrpSpPr>
        <p:grpSpPr>
          <a:xfrm>
            <a:off x="673024" y="3868559"/>
            <a:ext cx="10845951" cy="570243"/>
            <a:chOff x="561189" y="3868559"/>
            <a:chExt cx="10845951" cy="570243"/>
          </a:xfrm>
        </p:grpSpPr>
        <p:sp>
          <p:nvSpPr>
            <p:cNvPr id="2" name="Rounded Rectangle 1">
              <a:extLst>
                <a:ext uri="{FF2B5EF4-FFF2-40B4-BE49-F238E27FC236}">
                  <a16:creationId xmlns:a16="http://schemas.microsoft.com/office/drawing/2014/main" id="{DAB60C59-875B-C38C-AA44-1B70E85EFF30}"/>
                </a:ext>
              </a:extLst>
            </p:cNvPr>
            <p:cNvSpPr/>
            <p:nvPr/>
          </p:nvSpPr>
          <p:spPr>
            <a:xfrm>
              <a:off x="561189"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0</a:t>
              </a:r>
            </a:p>
          </p:txBody>
        </p:sp>
        <p:sp>
          <p:nvSpPr>
            <p:cNvPr id="3" name="Rounded Rectangle 2">
              <a:extLst>
                <a:ext uri="{FF2B5EF4-FFF2-40B4-BE49-F238E27FC236}">
                  <a16:creationId xmlns:a16="http://schemas.microsoft.com/office/drawing/2014/main" id="{B3F705A7-71A0-D070-1A65-7E8920480B0B}"/>
                </a:ext>
              </a:extLst>
            </p:cNvPr>
            <p:cNvSpPr/>
            <p:nvPr/>
          </p:nvSpPr>
          <p:spPr>
            <a:xfrm>
              <a:off x="3568896"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30</a:t>
              </a:r>
            </a:p>
          </p:txBody>
        </p:sp>
        <p:sp>
          <p:nvSpPr>
            <p:cNvPr id="7" name="Rounded Rectangle 6">
              <a:extLst>
                <a:ext uri="{FF2B5EF4-FFF2-40B4-BE49-F238E27FC236}">
                  <a16:creationId xmlns:a16="http://schemas.microsoft.com/office/drawing/2014/main" id="{3DF87519-AE20-B734-7279-6C487140A852}"/>
                </a:ext>
              </a:extLst>
            </p:cNvPr>
            <p:cNvSpPr/>
            <p:nvPr/>
          </p:nvSpPr>
          <p:spPr>
            <a:xfrm>
              <a:off x="9584310"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90</a:t>
              </a:r>
            </a:p>
          </p:txBody>
        </p:sp>
        <p:sp>
          <p:nvSpPr>
            <p:cNvPr id="9" name="Rounded Rectangle 8">
              <a:extLst>
                <a:ext uri="{FF2B5EF4-FFF2-40B4-BE49-F238E27FC236}">
                  <a16:creationId xmlns:a16="http://schemas.microsoft.com/office/drawing/2014/main" id="{1573972F-11D4-4FB6-10CF-256E01331492}"/>
                </a:ext>
              </a:extLst>
            </p:cNvPr>
            <p:cNvSpPr/>
            <p:nvPr/>
          </p:nvSpPr>
          <p:spPr>
            <a:xfrm>
              <a:off x="5574034"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50</a:t>
              </a:r>
            </a:p>
          </p:txBody>
        </p:sp>
        <p:sp>
          <p:nvSpPr>
            <p:cNvPr id="10" name="Rounded Rectangle 9">
              <a:extLst>
                <a:ext uri="{FF2B5EF4-FFF2-40B4-BE49-F238E27FC236}">
                  <a16:creationId xmlns:a16="http://schemas.microsoft.com/office/drawing/2014/main" id="{1DA36C6F-4F77-D028-55C2-536038CCD640}"/>
                </a:ext>
              </a:extLst>
            </p:cNvPr>
            <p:cNvSpPr/>
            <p:nvPr/>
          </p:nvSpPr>
          <p:spPr>
            <a:xfrm>
              <a:off x="7579172"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70</a:t>
              </a:r>
            </a:p>
          </p:txBody>
        </p:sp>
        <p:sp>
          <p:nvSpPr>
            <p:cNvPr id="13" name="Rounded Rectangle 12">
              <a:extLst>
                <a:ext uri="{FF2B5EF4-FFF2-40B4-BE49-F238E27FC236}">
                  <a16:creationId xmlns:a16="http://schemas.microsoft.com/office/drawing/2014/main" id="{91B78E22-270C-11EE-37D2-1D6FC1F03D4E}"/>
                </a:ext>
              </a:extLst>
            </p:cNvPr>
            <p:cNvSpPr/>
            <p:nvPr/>
          </p:nvSpPr>
          <p:spPr>
            <a:xfrm>
              <a:off x="1563758"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10</a:t>
              </a:r>
            </a:p>
          </p:txBody>
        </p:sp>
        <p:sp>
          <p:nvSpPr>
            <p:cNvPr id="14" name="Rounded Rectangle 13">
              <a:extLst>
                <a:ext uri="{FF2B5EF4-FFF2-40B4-BE49-F238E27FC236}">
                  <a16:creationId xmlns:a16="http://schemas.microsoft.com/office/drawing/2014/main" id="{5F42EE72-4048-83C1-5EE2-E4A639054245}"/>
                </a:ext>
              </a:extLst>
            </p:cNvPr>
            <p:cNvSpPr/>
            <p:nvPr/>
          </p:nvSpPr>
          <p:spPr>
            <a:xfrm>
              <a:off x="4571465"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40</a:t>
              </a:r>
            </a:p>
          </p:txBody>
        </p:sp>
        <p:sp>
          <p:nvSpPr>
            <p:cNvPr id="15" name="Rounded Rectangle 14">
              <a:extLst>
                <a:ext uri="{FF2B5EF4-FFF2-40B4-BE49-F238E27FC236}">
                  <a16:creationId xmlns:a16="http://schemas.microsoft.com/office/drawing/2014/main" id="{8430CD9C-0EA8-111B-D67F-44EE7C6491A6}"/>
                </a:ext>
              </a:extLst>
            </p:cNvPr>
            <p:cNvSpPr/>
            <p:nvPr/>
          </p:nvSpPr>
          <p:spPr>
            <a:xfrm>
              <a:off x="10586881"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100</a:t>
              </a:r>
            </a:p>
          </p:txBody>
        </p:sp>
        <p:sp>
          <p:nvSpPr>
            <p:cNvPr id="16" name="Rounded Rectangle 15">
              <a:extLst>
                <a:ext uri="{FF2B5EF4-FFF2-40B4-BE49-F238E27FC236}">
                  <a16:creationId xmlns:a16="http://schemas.microsoft.com/office/drawing/2014/main" id="{CE92C322-3D7C-E1A1-B7F9-551C820A3060}"/>
                </a:ext>
              </a:extLst>
            </p:cNvPr>
            <p:cNvSpPr/>
            <p:nvPr/>
          </p:nvSpPr>
          <p:spPr>
            <a:xfrm>
              <a:off x="6576603"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60</a:t>
              </a:r>
            </a:p>
          </p:txBody>
        </p:sp>
        <p:sp>
          <p:nvSpPr>
            <p:cNvPr id="17" name="Rounded Rectangle 16">
              <a:extLst>
                <a:ext uri="{FF2B5EF4-FFF2-40B4-BE49-F238E27FC236}">
                  <a16:creationId xmlns:a16="http://schemas.microsoft.com/office/drawing/2014/main" id="{44CD9C1B-C00E-CDD7-DCBC-32076F0B6150}"/>
                </a:ext>
              </a:extLst>
            </p:cNvPr>
            <p:cNvSpPr/>
            <p:nvPr/>
          </p:nvSpPr>
          <p:spPr>
            <a:xfrm>
              <a:off x="8581741"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80</a:t>
              </a:r>
            </a:p>
          </p:txBody>
        </p:sp>
        <p:sp>
          <p:nvSpPr>
            <p:cNvPr id="18" name="Rounded Rectangle 17">
              <a:extLst>
                <a:ext uri="{FF2B5EF4-FFF2-40B4-BE49-F238E27FC236}">
                  <a16:creationId xmlns:a16="http://schemas.microsoft.com/office/drawing/2014/main" id="{5358492E-B35F-C42E-CAB2-2D3A74E4D47C}"/>
                </a:ext>
              </a:extLst>
            </p:cNvPr>
            <p:cNvSpPr/>
            <p:nvPr/>
          </p:nvSpPr>
          <p:spPr>
            <a:xfrm>
              <a:off x="2566327"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20</a:t>
              </a:r>
            </a:p>
          </p:txBody>
        </p:sp>
      </p:grpSp>
      <p:sp>
        <p:nvSpPr>
          <p:cNvPr id="20" name="TextBox 19">
            <a:extLst>
              <a:ext uri="{FF2B5EF4-FFF2-40B4-BE49-F238E27FC236}">
                <a16:creationId xmlns:a16="http://schemas.microsoft.com/office/drawing/2014/main" id="{6E246697-442D-7F5F-483D-557D27C7DCF1}"/>
              </a:ext>
            </a:extLst>
          </p:cNvPr>
          <p:cNvSpPr txBox="1"/>
          <p:nvPr/>
        </p:nvSpPr>
        <p:spPr>
          <a:xfrm>
            <a:off x="8773543" y="4691909"/>
            <a:ext cx="2745432" cy="369332"/>
          </a:xfrm>
          <a:prstGeom prst="rect">
            <a:avLst/>
          </a:prstGeom>
          <a:noFill/>
        </p:spPr>
        <p:txBody>
          <a:bodyPr wrap="none" rtlCol="0">
            <a:spAutoFit/>
          </a:bodyPr>
          <a:lstStyle>
            <a:defPPr>
              <a:defRPr lang="en-US"/>
            </a:defPPr>
            <a:lvl1pPr>
              <a:defRPr>
                <a:latin typeface="Helvetica" pitchFamily="2" charset="0"/>
              </a:defRPr>
            </a:lvl1pPr>
          </a:lstStyle>
          <a:p>
            <a:pPr algn="r"/>
            <a:r>
              <a:rPr lang="en-US" dirty="0"/>
              <a:t>Average minutes per day</a:t>
            </a:r>
          </a:p>
        </p:txBody>
      </p:sp>
      <p:pic>
        <p:nvPicPr>
          <p:cNvPr id="4" name="Picture 3" descr="A black background with a letter&#10;&#10;Description automatically generated">
            <a:extLst>
              <a:ext uri="{FF2B5EF4-FFF2-40B4-BE49-F238E27FC236}">
                <a16:creationId xmlns:a16="http://schemas.microsoft.com/office/drawing/2014/main" id="{C9D22C92-BFD2-4467-6642-5905E979B9B9}"/>
              </a:ext>
            </a:extLst>
          </p:cNvPr>
          <p:cNvPicPr>
            <a:picLocks noChangeAspect="1"/>
          </p:cNvPicPr>
          <p:nvPr/>
        </p:nvPicPr>
        <p:blipFill>
          <a:blip r:embed="rId3"/>
          <a:stretch>
            <a:fillRect/>
          </a:stretch>
        </p:blipFill>
        <p:spPr>
          <a:xfrm>
            <a:off x="5431025" y="920694"/>
            <a:ext cx="1329946" cy="1329946"/>
          </a:xfrm>
          <a:prstGeom prst="rect">
            <a:avLst/>
          </a:prstGeom>
        </p:spPr>
      </p:pic>
    </p:spTree>
    <p:extLst>
      <p:ext uri="{BB962C8B-B14F-4D97-AF65-F5344CB8AC3E}">
        <p14:creationId xmlns:p14="http://schemas.microsoft.com/office/powerpoint/2010/main" val="181394199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D506D2-1423-4906-A184-A5D9DBF8EFD4}"/>
              </a:ext>
            </a:extLst>
          </p:cNvPr>
          <p:cNvSpPr>
            <a:spLocks noGrp="1"/>
          </p:cNvSpPr>
          <p:nvPr>
            <p:ph type="ctrTitle"/>
          </p:nvPr>
        </p:nvSpPr>
        <p:spPr>
          <a:xfrm>
            <a:off x="-2" y="858520"/>
            <a:ext cx="12192000" cy="2387600"/>
          </a:xfrm>
        </p:spPr>
        <p:txBody>
          <a:bodyPr>
            <a:normAutofit/>
          </a:bodyPr>
          <a:lstStyle/>
          <a:p>
            <a:br>
              <a:rPr lang="en-US" sz="2800" b="0" dirty="0"/>
            </a:br>
            <a:r>
              <a:rPr lang="en-US" sz="2800" b="0" dirty="0"/>
              <a:t>How many minutes per day do you work out?</a:t>
            </a:r>
          </a:p>
        </p:txBody>
      </p:sp>
      <p:sp>
        <p:nvSpPr>
          <p:cNvPr id="18" name="Rounded Rectangle 17">
            <a:extLst>
              <a:ext uri="{FF2B5EF4-FFF2-40B4-BE49-F238E27FC236}">
                <a16:creationId xmlns:a16="http://schemas.microsoft.com/office/drawing/2014/main" id="{5358492E-B35F-C42E-CAB2-2D3A74E4D47C}"/>
              </a:ext>
            </a:extLst>
          </p:cNvPr>
          <p:cNvSpPr/>
          <p:nvPr/>
        </p:nvSpPr>
        <p:spPr>
          <a:xfrm>
            <a:off x="2678162"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20</a:t>
            </a:r>
          </a:p>
        </p:txBody>
      </p:sp>
      <p:sp>
        <p:nvSpPr>
          <p:cNvPr id="20" name="TextBox 19">
            <a:extLst>
              <a:ext uri="{FF2B5EF4-FFF2-40B4-BE49-F238E27FC236}">
                <a16:creationId xmlns:a16="http://schemas.microsoft.com/office/drawing/2014/main" id="{6E246697-442D-7F5F-483D-557D27C7DCF1}"/>
              </a:ext>
            </a:extLst>
          </p:cNvPr>
          <p:cNvSpPr txBox="1"/>
          <p:nvPr/>
        </p:nvSpPr>
        <p:spPr>
          <a:xfrm>
            <a:off x="8773543" y="4691909"/>
            <a:ext cx="2745432" cy="369332"/>
          </a:xfrm>
          <a:prstGeom prst="rect">
            <a:avLst/>
          </a:prstGeom>
          <a:noFill/>
        </p:spPr>
        <p:txBody>
          <a:bodyPr wrap="none" rtlCol="0">
            <a:spAutoFit/>
          </a:bodyPr>
          <a:lstStyle>
            <a:defPPr>
              <a:defRPr lang="en-US"/>
            </a:defPPr>
            <a:lvl1pPr>
              <a:defRPr>
                <a:latin typeface="Helvetica" pitchFamily="2" charset="0"/>
              </a:defRPr>
            </a:lvl1pPr>
          </a:lstStyle>
          <a:p>
            <a:pPr algn="r"/>
            <a:r>
              <a:rPr lang="en-US" dirty="0"/>
              <a:t>Average minutes per day</a:t>
            </a:r>
          </a:p>
        </p:txBody>
      </p:sp>
      <p:pic>
        <p:nvPicPr>
          <p:cNvPr id="4" name="Picture 3" descr="A black background with a letter&#10;&#10;Description automatically generated">
            <a:extLst>
              <a:ext uri="{FF2B5EF4-FFF2-40B4-BE49-F238E27FC236}">
                <a16:creationId xmlns:a16="http://schemas.microsoft.com/office/drawing/2014/main" id="{C9D22C92-BFD2-4467-6642-5905E979B9B9}"/>
              </a:ext>
            </a:extLst>
          </p:cNvPr>
          <p:cNvPicPr>
            <a:picLocks noChangeAspect="1"/>
          </p:cNvPicPr>
          <p:nvPr/>
        </p:nvPicPr>
        <p:blipFill>
          <a:blip r:embed="rId3"/>
          <a:stretch>
            <a:fillRect/>
          </a:stretch>
        </p:blipFill>
        <p:spPr>
          <a:xfrm>
            <a:off x="5431025" y="920694"/>
            <a:ext cx="1329946" cy="1329946"/>
          </a:xfrm>
          <a:prstGeom prst="rect">
            <a:avLst/>
          </a:prstGeom>
        </p:spPr>
      </p:pic>
    </p:spTree>
    <p:extLst>
      <p:ext uri="{BB962C8B-B14F-4D97-AF65-F5344CB8AC3E}">
        <p14:creationId xmlns:p14="http://schemas.microsoft.com/office/powerpoint/2010/main" val="23831803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42E98-F45A-0646-8E20-DBF518C13124}"/>
              </a:ext>
            </a:extLst>
          </p:cNvPr>
          <p:cNvSpPr>
            <a:spLocks noGrp="1"/>
          </p:cNvSpPr>
          <p:nvPr>
            <p:ph type="title"/>
          </p:nvPr>
        </p:nvSpPr>
        <p:spPr>
          <a:xfrm>
            <a:off x="1326351" y="5602143"/>
            <a:ext cx="11366938" cy="1325563"/>
          </a:xfrm>
        </p:spPr>
        <p:txBody>
          <a:bodyPr/>
          <a:lstStyle/>
          <a:p>
            <a:r>
              <a:rPr lang="en-US" dirty="0"/>
              <a:t>Thanks</a:t>
            </a:r>
          </a:p>
        </p:txBody>
      </p:sp>
      <p:pic>
        <p:nvPicPr>
          <p:cNvPr id="7" name="Picture 6" descr="Graphical user interface, application&#10;&#10;Description automatically generated">
            <a:extLst>
              <a:ext uri="{FF2B5EF4-FFF2-40B4-BE49-F238E27FC236}">
                <a16:creationId xmlns:a16="http://schemas.microsoft.com/office/drawing/2014/main" id="{99646778-F422-C14C-AFDA-E1E9DC33FCA3}"/>
              </a:ext>
            </a:extLst>
          </p:cNvPr>
          <p:cNvPicPr>
            <a:picLocks noChangeAspect="1"/>
          </p:cNvPicPr>
          <p:nvPr/>
        </p:nvPicPr>
        <p:blipFill>
          <a:blip r:embed="rId3"/>
          <a:stretch>
            <a:fillRect/>
          </a:stretch>
        </p:blipFill>
        <p:spPr>
          <a:xfrm>
            <a:off x="0" y="0"/>
            <a:ext cx="12282974" cy="6927706"/>
          </a:xfrm>
          <a:prstGeom prst="rect">
            <a:avLst/>
          </a:prstGeom>
        </p:spPr>
      </p:pic>
      <p:sp>
        <p:nvSpPr>
          <p:cNvPr id="9" name="Slide Number Placeholder 8">
            <a:extLst>
              <a:ext uri="{FF2B5EF4-FFF2-40B4-BE49-F238E27FC236}">
                <a16:creationId xmlns:a16="http://schemas.microsoft.com/office/drawing/2014/main" id="{AFC3A6BC-75C4-2345-BC9B-5DA6D6F79566}"/>
              </a:ext>
            </a:extLst>
          </p:cNvPr>
          <p:cNvSpPr>
            <a:spLocks noGrp="1"/>
          </p:cNvSpPr>
          <p:nvPr>
            <p:ph type="sldNum" sz="quarter" idx="12"/>
          </p:nvPr>
        </p:nvSpPr>
        <p:spPr/>
        <p:txBody>
          <a:bodyPr/>
          <a:lstStyle/>
          <a:p>
            <a:fld id="{90930589-357C-2143-8130-A7B7A990D7CF}" type="slidenum">
              <a:rPr lang="en-US" smtClean="0"/>
              <a:t>5</a:t>
            </a:fld>
            <a:endParaRPr lang="en-US"/>
          </a:p>
        </p:txBody>
      </p:sp>
      <p:sp>
        <p:nvSpPr>
          <p:cNvPr id="10" name="Rectangle 9">
            <a:extLst>
              <a:ext uri="{FF2B5EF4-FFF2-40B4-BE49-F238E27FC236}">
                <a16:creationId xmlns:a16="http://schemas.microsoft.com/office/drawing/2014/main" id="{5AEDC094-6955-074D-B204-0ABCD9FE13A0}"/>
              </a:ext>
            </a:extLst>
          </p:cNvPr>
          <p:cNvSpPr/>
          <p:nvPr/>
        </p:nvSpPr>
        <p:spPr>
          <a:xfrm>
            <a:off x="6183089" y="235475"/>
            <a:ext cx="5983374" cy="65270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5008194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D506D2-1423-4906-A184-A5D9DBF8EFD4}"/>
              </a:ext>
            </a:extLst>
          </p:cNvPr>
          <p:cNvSpPr>
            <a:spLocks noGrp="1"/>
          </p:cNvSpPr>
          <p:nvPr>
            <p:ph type="ctrTitle"/>
          </p:nvPr>
        </p:nvSpPr>
        <p:spPr>
          <a:xfrm>
            <a:off x="-2" y="858520"/>
            <a:ext cx="12192000" cy="2387600"/>
          </a:xfrm>
        </p:spPr>
        <p:txBody>
          <a:bodyPr>
            <a:normAutofit/>
          </a:bodyPr>
          <a:lstStyle/>
          <a:p>
            <a:br>
              <a:rPr lang="en-US" sz="2800" b="0" dirty="0"/>
            </a:br>
            <a:r>
              <a:rPr lang="en-US" sz="2800" b="0" dirty="0"/>
              <a:t>Imagine two hypothetical people:</a:t>
            </a:r>
            <a:br>
              <a:rPr lang="en-US" sz="2800" b="0" dirty="0"/>
            </a:br>
            <a:r>
              <a:rPr lang="en-US" sz="2800" b="0" dirty="0"/>
              <a:t>John, a </a:t>
            </a:r>
            <a:r>
              <a:rPr lang="en-US" sz="2800" dirty="0"/>
              <a:t>friend, </a:t>
            </a:r>
            <a:r>
              <a:rPr lang="en-US" sz="2800" b="0" dirty="0"/>
              <a:t>and Stacy, </a:t>
            </a:r>
            <a:r>
              <a:rPr lang="en-US" sz="2800" dirty="0"/>
              <a:t>someone else</a:t>
            </a:r>
            <a:r>
              <a:rPr lang="en-US" sz="2800" b="0" dirty="0"/>
              <a:t> you know</a:t>
            </a:r>
          </a:p>
        </p:txBody>
      </p:sp>
      <p:sp>
        <p:nvSpPr>
          <p:cNvPr id="18" name="Rounded Rectangle 17">
            <a:extLst>
              <a:ext uri="{FF2B5EF4-FFF2-40B4-BE49-F238E27FC236}">
                <a16:creationId xmlns:a16="http://schemas.microsoft.com/office/drawing/2014/main" id="{5358492E-B35F-C42E-CAB2-2D3A74E4D47C}"/>
              </a:ext>
            </a:extLst>
          </p:cNvPr>
          <p:cNvSpPr/>
          <p:nvPr/>
        </p:nvSpPr>
        <p:spPr>
          <a:xfrm>
            <a:off x="2380944" y="3611881"/>
            <a:ext cx="3471216" cy="760591"/>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Friend: John</a:t>
            </a:r>
          </a:p>
        </p:txBody>
      </p:sp>
      <p:sp>
        <p:nvSpPr>
          <p:cNvPr id="2" name="Rounded Rectangle 1">
            <a:extLst>
              <a:ext uri="{FF2B5EF4-FFF2-40B4-BE49-F238E27FC236}">
                <a16:creationId xmlns:a16="http://schemas.microsoft.com/office/drawing/2014/main" id="{CD19C3AE-4721-776A-FE46-75D1C7938E20}"/>
              </a:ext>
            </a:extLst>
          </p:cNvPr>
          <p:cNvSpPr/>
          <p:nvPr/>
        </p:nvSpPr>
        <p:spPr>
          <a:xfrm>
            <a:off x="6575754" y="3611881"/>
            <a:ext cx="3471216" cy="760591"/>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Other person: Stacy</a:t>
            </a:r>
          </a:p>
        </p:txBody>
      </p:sp>
    </p:spTree>
    <p:extLst>
      <p:ext uri="{BB962C8B-B14F-4D97-AF65-F5344CB8AC3E}">
        <p14:creationId xmlns:p14="http://schemas.microsoft.com/office/powerpoint/2010/main" val="179658506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D506D2-1423-4906-A184-A5D9DBF8EFD4}"/>
              </a:ext>
            </a:extLst>
          </p:cNvPr>
          <p:cNvSpPr>
            <a:spLocks noGrp="1"/>
          </p:cNvSpPr>
          <p:nvPr>
            <p:ph type="ctrTitle"/>
          </p:nvPr>
        </p:nvSpPr>
        <p:spPr>
          <a:xfrm>
            <a:off x="-2" y="777720"/>
            <a:ext cx="12192000" cy="898599"/>
          </a:xfrm>
        </p:spPr>
        <p:txBody>
          <a:bodyPr>
            <a:normAutofit/>
          </a:bodyPr>
          <a:lstStyle/>
          <a:p>
            <a:r>
              <a:rPr lang="en-US" sz="2800" b="0" dirty="0"/>
              <a:t>Imagine you just learned that </a:t>
            </a:r>
          </a:p>
        </p:txBody>
      </p:sp>
      <p:sp>
        <p:nvSpPr>
          <p:cNvPr id="20" name="TextBox 19">
            <a:extLst>
              <a:ext uri="{FF2B5EF4-FFF2-40B4-BE49-F238E27FC236}">
                <a16:creationId xmlns:a16="http://schemas.microsoft.com/office/drawing/2014/main" id="{6E246697-442D-7F5F-483D-557D27C7DCF1}"/>
              </a:ext>
            </a:extLst>
          </p:cNvPr>
          <p:cNvSpPr txBox="1"/>
          <p:nvPr/>
        </p:nvSpPr>
        <p:spPr>
          <a:xfrm>
            <a:off x="2440137" y="5895614"/>
            <a:ext cx="2745432" cy="369332"/>
          </a:xfrm>
          <a:prstGeom prst="rect">
            <a:avLst/>
          </a:prstGeom>
          <a:noFill/>
        </p:spPr>
        <p:txBody>
          <a:bodyPr wrap="none" rtlCol="0">
            <a:spAutoFit/>
          </a:bodyPr>
          <a:lstStyle>
            <a:defPPr>
              <a:defRPr lang="en-US"/>
            </a:defPPr>
            <a:lvl1pPr>
              <a:defRPr>
                <a:latin typeface="Helvetica" pitchFamily="2" charset="0"/>
              </a:defRPr>
            </a:lvl1pPr>
          </a:lstStyle>
          <a:p>
            <a:pPr algn="r"/>
            <a:r>
              <a:rPr lang="en-US" dirty="0"/>
              <a:t>Average minutes per day</a:t>
            </a:r>
          </a:p>
        </p:txBody>
      </p:sp>
      <p:pic>
        <p:nvPicPr>
          <p:cNvPr id="6" name="Picture 5">
            <a:extLst>
              <a:ext uri="{FF2B5EF4-FFF2-40B4-BE49-F238E27FC236}">
                <a16:creationId xmlns:a16="http://schemas.microsoft.com/office/drawing/2014/main" id="{CBFD63CD-BCCF-96FB-2481-2AACD5A6EF80}"/>
              </a:ext>
            </a:extLst>
          </p:cNvPr>
          <p:cNvPicPr>
            <a:picLocks noChangeAspect="1"/>
          </p:cNvPicPr>
          <p:nvPr/>
        </p:nvPicPr>
        <p:blipFill>
          <a:blip r:embed="rId3"/>
          <a:stretch>
            <a:fillRect/>
          </a:stretch>
        </p:blipFill>
        <p:spPr>
          <a:xfrm>
            <a:off x="3059419" y="2209670"/>
            <a:ext cx="1506872" cy="1506872"/>
          </a:xfrm>
          <a:prstGeom prst="rect">
            <a:avLst/>
          </a:prstGeom>
        </p:spPr>
      </p:pic>
      <p:pic>
        <p:nvPicPr>
          <p:cNvPr id="8" name="Picture 7">
            <a:extLst>
              <a:ext uri="{FF2B5EF4-FFF2-40B4-BE49-F238E27FC236}">
                <a16:creationId xmlns:a16="http://schemas.microsoft.com/office/drawing/2014/main" id="{A6E240B5-3E7E-7616-7D44-239605309B6A}"/>
              </a:ext>
            </a:extLst>
          </p:cNvPr>
          <p:cNvPicPr>
            <a:picLocks noChangeAspect="1"/>
          </p:cNvPicPr>
          <p:nvPr/>
        </p:nvPicPr>
        <p:blipFill>
          <a:blip r:embed="rId4"/>
          <a:stretch>
            <a:fillRect/>
          </a:stretch>
        </p:blipFill>
        <p:spPr>
          <a:xfrm>
            <a:off x="7625710" y="2209670"/>
            <a:ext cx="1506872" cy="1506872"/>
          </a:xfrm>
          <a:prstGeom prst="rect">
            <a:avLst/>
          </a:prstGeom>
        </p:spPr>
      </p:pic>
      <p:sp>
        <p:nvSpPr>
          <p:cNvPr id="11" name="Rounded Rectangle 10">
            <a:extLst>
              <a:ext uri="{FF2B5EF4-FFF2-40B4-BE49-F238E27FC236}">
                <a16:creationId xmlns:a16="http://schemas.microsoft.com/office/drawing/2014/main" id="{A1143144-7EA9-C4FF-A74F-AA3547B47D6C}"/>
              </a:ext>
            </a:extLst>
          </p:cNvPr>
          <p:cNvSpPr/>
          <p:nvPr/>
        </p:nvSpPr>
        <p:spPr>
          <a:xfrm>
            <a:off x="3402724" y="5262152"/>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10</a:t>
            </a:r>
          </a:p>
        </p:txBody>
      </p:sp>
      <p:sp>
        <p:nvSpPr>
          <p:cNvPr id="12" name="Rounded Rectangle 11">
            <a:extLst>
              <a:ext uri="{FF2B5EF4-FFF2-40B4-BE49-F238E27FC236}">
                <a16:creationId xmlns:a16="http://schemas.microsoft.com/office/drawing/2014/main" id="{9E5E1925-FA75-91AC-AAC0-AFBE2F9AC184}"/>
              </a:ext>
            </a:extLst>
          </p:cNvPr>
          <p:cNvSpPr/>
          <p:nvPr/>
        </p:nvSpPr>
        <p:spPr>
          <a:xfrm>
            <a:off x="7969019" y="5289364"/>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30</a:t>
            </a:r>
          </a:p>
        </p:txBody>
      </p:sp>
      <p:sp>
        <p:nvSpPr>
          <p:cNvPr id="21" name="Title 4">
            <a:extLst>
              <a:ext uri="{FF2B5EF4-FFF2-40B4-BE49-F238E27FC236}">
                <a16:creationId xmlns:a16="http://schemas.microsoft.com/office/drawing/2014/main" id="{04575060-7A35-38E3-7DC4-E5DCFD909F54}"/>
              </a:ext>
            </a:extLst>
          </p:cNvPr>
          <p:cNvSpPr txBox="1">
            <a:spLocks/>
          </p:cNvSpPr>
          <p:nvPr/>
        </p:nvSpPr>
        <p:spPr>
          <a:xfrm>
            <a:off x="2440137" y="3847259"/>
            <a:ext cx="2845265" cy="128417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b="1" kern="1200">
                <a:solidFill>
                  <a:schemeClr val="tx1"/>
                </a:solidFill>
                <a:latin typeface="Helvetica" pitchFamily="2" charset="0"/>
                <a:ea typeface="+mj-ea"/>
                <a:cs typeface="+mj-cs"/>
              </a:defRPr>
            </a:lvl1pPr>
          </a:lstStyle>
          <a:p>
            <a:r>
              <a:rPr lang="en-US" sz="2800" dirty="0"/>
              <a:t>Friend:</a:t>
            </a:r>
            <a:r>
              <a:rPr lang="en-US" sz="2800" b="0" dirty="0"/>
              <a:t> John</a:t>
            </a:r>
          </a:p>
          <a:p>
            <a:r>
              <a:rPr lang="en-US" sz="2800" b="0" dirty="0"/>
              <a:t>Exercises</a:t>
            </a:r>
          </a:p>
        </p:txBody>
      </p:sp>
      <p:sp>
        <p:nvSpPr>
          <p:cNvPr id="22" name="Title 4">
            <a:extLst>
              <a:ext uri="{FF2B5EF4-FFF2-40B4-BE49-F238E27FC236}">
                <a16:creationId xmlns:a16="http://schemas.microsoft.com/office/drawing/2014/main" id="{5A802F07-79E3-735B-7843-E95A14DF167B}"/>
              </a:ext>
            </a:extLst>
          </p:cNvPr>
          <p:cNvSpPr txBox="1">
            <a:spLocks/>
          </p:cNvSpPr>
          <p:nvPr/>
        </p:nvSpPr>
        <p:spPr>
          <a:xfrm>
            <a:off x="6620943" y="3847259"/>
            <a:ext cx="3616235" cy="131138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chemeClr val="tx1"/>
                </a:solidFill>
                <a:latin typeface="Helvetica" pitchFamily="2" charset="0"/>
                <a:ea typeface="+mj-ea"/>
                <a:cs typeface="+mj-cs"/>
              </a:defRPr>
            </a:lvl1pPr>
          </a:lstStyle>
          <a:p>
            <a:r>
              <a:rPr lang="en-US" sz="2800" dirty="0"/>
              <a:t>Other person:</a:t>
            </a:r>
            <a:r>
              <a:rPr lang="en-US" sz="2800" b="0" dirty="0"/>
              <a:t> Stacy</a:t>
            </a:r>
          </a:p>
          <a:p>
            <a:r>
              <a:rPr lang="en-US" sz="2800" b="0" dirty="0"/>
              <a:t>Exercises</a:t>
            </a:r>
          </a:p>
        </p:txBody>
      </p:sp>
      <p:sp>
        <p:nvSpPr>
          <p:cNvPr id="23" name="TextBox 22">
            <a:extLst>
              <a:ext uri="{FF2B5EF4-FFF2-40B4-BE49-F238E27FC236}">
                <a16:creationId xmlns:a16="http://schemas.microsoft.com/office/drawing/2014/main" id="{6E8B24DD-FB7D-08AC-A5FB-C1F05F54ED63}"/>
              </a:ext>
            </a:extLst>
          </p:cNvPr>
          <p:cNvSpPr txBox="1"/>
          <p:nvPr/>
        </p:nvSpPr>
        <p:spPr>
          <a:xfrm>
            <a:off x="7006430" y="5902509"/>
            <a:ext cx="2745432" cy="369332"/>
          </a:xfrm>
          <a:prstGeom prst="rect">
            <a:avLst/>
          </a:prstGeom>
          <a:noFill/>
        </p:spPr>
        <p:txBody>
          <a:bodyPr wrap="none" rtlCol="0">
            <a:spAutoFit/>
          </a:bodyPr>
          <a:lstStyle>
            <a:defPPr>
              <a:defRPr lang="en-US"/>
            </a:defPPr>
            <a:lvl1pPr>
              <a:defRPr>
                <a:latin typeface="Helvetica" pitchFamily="2" charset="0"/>
              </a:defRPr>
            </a:lvl1pPr>
          </a:lstStyle>
          <a:p>
            <a:pPr algn="r"/>
            <a:r>
              <a:rPr lang="en-US" dirty="0"/>
              <a:t>Average minutes per day</a:t>
            </a:r>
          </a:p>
        </p:txBody>
      </p:sp>
    </p:spTree>
    <p:extLst>
      <p:ext uri="{BB962C8B-B14F-4D97-AF65-F5344CB8AC3E}">
        <p14:creationId xmlns:p14="http://schemas.microsoft.com/office/powerpoint/2010/main" val="73953263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D506D2-1423-4906-A184-A5D9DBF8EFD4}"/>
              </a:ext>
            </a:extLst>
          </p:cNvPr>
          <p:cNvSpPr>
            <a:spLocks noGrp="1"/>
          </p:cNvSpPr>
          <p:nvPr>
            <p:ph type="ctrTitle"/>
          </p:nvPr>
        </p:nvSpPr>
        <p:spPr>
          <a:xfrm>
            <a:off x="-2" y="777720"/>
            <a:ext cx="12192000" cy="898599"/>
          </a:xfrm>
        </p:spPr>
        <p:txBody>
          <a:bodyPr>
            <a:normAutofit/>
          </a:bodyPr>
          <a:lstStyle/>
          <a:p>
            <a:r>
              <a:rPr lang="en-US" sz="2800" b="0" dirty="0"/>
              <a:t>Imagine you just met two people</a:t>
            </a:r>
          </a:p>
        </p:txBody>
      </p:sp>
      <p:sp>
        <p:nvSpPr>
          <p:cNvPr id="20" name="TextBox 19">
            <a:extLst>
              <a:ext uri="{FF2B5EF4-FFF2-40B4-BE49-F238E27FC236}">
                <a16:creationId xmlns:a16="http://schemas.microsoft.com/office/drawing/2014/main" id="{6E246697-442D-7F5F-483D-557D27C7DCF1}"/>
              </a:ext>
            </a:extLst>
          </p:cNvPr>
          <p:cNvSpPr txBox="1"/>
          <p:nvPr/>
        </p:nvSpPr>
        <p:spPr>
          <a:xfrm>
            <a:off x="2440137" y="5895614"/>
            <a:ext cx="2745432" cy="369332"/>
          </a:xfrm>
          <a:prstGeom prst="rect">
            <a:avLst/>
          </a:prstGeom>
          <a:noFill/>
        </p:spPr>
        <p:txBody>
          <a:bodyPr wrap="none" rtlCol="0">
            <a:spAutoFit/>
          </a:bodyPr>
          <a:lstStyle>
            <a:defPPr>
              <a:defRPr lang="en-US"/>
            </a:defPPr>
            <a:lvl1pPr>
              <a:defRPr>
                <a:latin typeface="Helvetica" pitchFamily="2" charset="0"/>
              </a:defRPr>
            </a:lvl1pPr>
          </a:lstStyle>
          <a:p>
            <a:pPr algn="r"/>
            <a:r>
              <a:rPr lang="en-US" dirty="0"/>
              <a:t>Average minutes per day</a:t>
            </a:r>
          </a:p>
        </p:txBody>
      </p:sp>
      <p:pic>
        <p:nvPicPr>
          <p:cNvPr id="6" name="Picture 5">
            <a:extLst>
              <a:ext uri="{FF2B5EF4-FFF2-40B4-BE49-F238E27FC236}">
                <a16:creationId xmlns:a16="http://schemas.microsoft.com/office/drawing/2014/main" id="{CBFD63CD-BCCF-96FB-2481-2AACD5A6EF80}"/>
              </a:ext>
            </a:extLst>
          </p:cNvPr>
          <p:cNvPicPr>
            <a:picLocks noChangeAspect="1"/>
          </p:cNvPicPr>
          <p:nvPr/>
        </p:nvPicPr>
        <p:blipFill>
          <a:blip r:embed="rId3"/>
          <a:stretch>
            <a:fillRect/>
          </a:stretch>
        </p:blipFill>
        <p:spPr>
          <a:xfrm>
            <a:off x="3059419" y="2209670"/>
            <a:ext cx="1506872" cy="1506872"/>
          </a:xfrm>
          <a:prstGeom prst="rect">
            <a:avLst/>
          </a:prstGeom>
        </p:spPr>
      </p:pic>
      <p:pic>
        <p:nvPicPr>
          <p:cNvPr id="8" name="Picture 7">
            <a:extLst>
              <a:ext uri="{FF2B5EF4-FFF2-40B4-BE49-F238E27FC236}">
                <a16:creationId xmlns:a16="http://schemas.microsoft.com/office/drawing/2014/main" id="{A6E240B5-3E7E-7616-7D44-239605309B6A}"/>
              </a:ext>
            </a:extLst>
          </p:cNvPr>
          <p:cNvPicPr>
            <a:picLocks noChangeAspect="1"/>
          </p:cNvPicPr>
          <p:nvPr/>
        </p:nvPicPr>
        <p:blipFill>
          <a:blip r:embed="rId4"/>
          <a:stretch>
            <a:fillRect/>
          </a:stretch>
        </p:blipFill>
        <p:spPr>
          <a:xfrm>
            <a:off x="7625710" y="2209670"/>
            <a:ext cx="1506872" cy="1506872"/>
          </a:xfrm>
          <a:prstGeom prst="rect">
            <a:avLst/>
          </a:prstGeom>
        </p:spPr>
      </p:pic>
      <p:sp>
        <p:nvSpPr>
          <p:cNvPr id="11" name="Rounded Rectangle 10">
            <a:extLst>
              <a:ext uri="{FF2B5EF4-FFF2-40B4-BE49-F238E27FC236}">
                <a16:creationId xmlns:a16="http://schemas.microsoft.com/office/drawing/2014/main" id="{A1143144-7EA9-C4FF-A74F-AA3547B47D6C}"/>
              </a:ext>
            </a:extLst>
          </p:cNvPr>
          <p:cNvSpPr/>
          <p:nvPr/>
        </p:nvSpPr>
        <p:spPr>
          <a:xfrm>
            <a:off x="3402724" y="5262152"/>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10</a:t>
            </a:r>
          </a:p>
        </p:txBody>
      </p:sp>
      <p:sp>
        <p:nvSpPr>
          <p:cNvPr id="12" name="Rounded Rectangle 11">
            <a:extLst>
              <a:ext uri="{FF2B5EF4-FFF2-40B4-BE49-F238E27FC236}">
                <a16:creationId xmlns:a16="http://schemas.microsoft.com/office/drawing/2014/main" id="{9E5E1925-FA75-91AC-AAC0-AFBE2F9AC184}"/>
              </a:ext>
            </a:extLst>
          </p:cNvPr>
          <p:cNvSpPr/>
          <p:nvPr/>
        </p:nvSpPr>
        <p:spPr>
          <a:xfrm>
            <a:off x="7969019" y="5289364"/>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30</a:t>
            </a:r>
          </a:p>
        </p:txBody>
      </p:sp>
      <p:sp>
        <p:nvSpPr>
          <p:cNvPr id="21" name="Title 4">
            <a:extLst>
              <a:ext uri="{FF2B5EF4-FFF2-40B4-BE49-F238E27FC236}">
                <a16:creationId xmlns:a16="http://schemas.microsoft.com/office/drawing/2014/main" id="{04575060-7A35-38E3-7DC4-E5DCFD909F54}"/>
              </a:ext>
            </a:extLst>
          </p:cNvPr>
          <p:cNvSpPr txBox="1">
            <a:spLocks/>
          </p:cNvSpPr>
          <p:nvPr/>
        </p:nvSpPr>
        <p:spPr>
          <a:xfrm>
            <a:off x="2440137" y="3847259"/>
            <a:ext cx="2845265" cy="128417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b="1" kern="1200">
                <a:solidFill>
                  <a:schemeClr val="tx1"/>
                </a:solidFill>
                <a:latin typeface="Helvetica" pitchFamily="2" charset="0"/>
                <a:ea typeface="+mj-ea"/>
                <a:cs typeface="+mj-cs"/>
              </a:defRPr>
            </a:lvl1pPr>
          </a:lstStyle>
          <a:p>
            <a:r>
              <a:rPr lang="en-US" sz="2800" b="0" dirty="0"/>
              <a:t>John</a:t>
            </a:r>
          </a:p>
          <a:p>
            <a:r>
              <a:rPr lang="en-US" sz="2800" b="0" dirty="0"/>
              <a:t>Exercises</a:t>
            </a:r>
          </a:p>
        </p:txBody>
      </p:sp>
      <p:sp>
        <p:nvSpPr>
          <p:cNvPr id="22" name="Title 4">
            <a:extLst>
              <a:ext uri="{FF2B5EF4-FFF2-40B4-BE49-F238E27FC236}">
                <a16:creationId xmlns:a16="http://schemas.microsoft.com/office/drawing/2014/main" id="{5A802F07-79E3-735B-7843-E95A14DF167B}"/>
              </a:ext>
            </a:extLst>
          </p:cNvPr>
          <p:cNvSpPr txBox="1">
            <a:spLocks/>
          </p:cNvSpPr>
          <p:nvPr/>
        </p:nvSpPr>
        <p:spPr>
          <a:xfrm>
            <a:off x="6620943" y="3847259"/>
            <a:ext cx="3616235" cy="131138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chemeClr val="tx1"/>
                </a:solidFill>
                <a:latin typeface="Helvetica" pitchFamily="2" charset="0"/>
                <a:ea typeface="+mj-ea"/>
                <a:cs typeface="+mj-cs"/>
              </a:defRPr>
            </a:lvl1pPr>
          </a:lstStyle>
          <a:p>
            <a:r>
              <a:rPr lang="en-US" sz="2800" b="0" dirty="0"/>
              <a:t>Stacy</a:t>
            </a:r>
          </a:p>
          <a:p>
            <a:r>
              <a:rPr lang="en-US" sz="2800" b="0" dirty="0"/>
              <a:t>Exercises</a:t>
            </a:r>
          </a:p>
        </p:txBody>
      </p:sp>
      <p:sp>
        <p:nvSpPr>
          <p:cNvPr id="23" name="TextBox 22">
            <a:extLst>
              <a:ext uri="{FF2B5EF4-FFF2-40B4-BE49-F238E27FC236}">
                <a16:creationId xmlns:a16="http://schemas.microsoft.com/office/drawing/2014/main" id="{6E8B24DD-FB7D-08AC-A5FB-C1F05F54ED63}"/>
              </a:ext>
            </a:extLst>
          </p:cNvPr>
          <p:cNvSpPr txBox="1"/>
          <p:nvPr/>
        </p:nvSpPr>
        <p:spPr>
          <a:xfrm>
            <a:off x="7006430" y="5902509"/>
            <a:ext cx="2745432" cy="369332"/>
          </a:xfrm>
          <a:prstGeom prst="rect">
            <a:avLst/>
          </a:prstGeom>
          <a:noFill/>
        </p:spPr>
        <p:txBody>
          <a:bodyPr wrap="none" rtlCol="0">
            <a:spAutoFit/>
          </a:bodyPr>
          <a:lstStyle>
            <a:defPPr>
              <a:defRPr lang="en-US"/>
            </a:defPPr>
            <a:lvl1pPr>
              <a:defRPr>
                <a:latin typeface="Helvetica" pitchFamily="2" charset="0"/>
              </a:defRPr>
            </a:lvl1pPr>
          </a:lstStyle>
          <a:p>
            <a:pPr algn="r"/>
            <a:r>
              <a:rPr lang="en-US" dirty="0"/>
              <a:t>Average minutes per day</a:t>
            </a:r>
          </a:p>
        </p:txBody>
      </p:sp>
    </p:spTree>
    <p:extLst>
      <p:ext uri="{BB962C8B-B14F-4D97-AF65-F5344CB8AC3E}">
        <p14:creationId xmlns:p14="http://schemas.microsoft.com/office/powerpoint/2010/main" val="861654191"/>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0" name="TextBox 19">
            <a:extLst>
              <a:ext uri="{FF2B5EF4-FFF2-40B4-BE49-F238E27FC236}">
                <a16:creationId xmlns:a16="http://schemas.microsoft.com/office/drawing/2014/main" id="{6E246697-442D-7F5F-483D-557D27C7DCF1}"/>
              </a:ext>
            </a:extLst>
          </p:cNvPr>
          <p:cNvSpPr txBox="1"/>
          <p:nvPr/>
        </p:nvSpPr>
        <p:spPr>
          <a:xfrm>
            <a:off x="2440137" y="5895614"/>
            <a:ext cx="2745432" cy="369332"/>
          </a:xfrm>
          <a:prstGeom prst="rect">
            <a:avLst/>
          </a:prstGeom>
          <a:noFill/>
        </p:spPr>
        <p:txBody>
          <a:bodyPr wrap="none" rtlCol="0">
            <a:spAutoFit/>
          </a:bodyPr>
          <a:lstStyle>
            <a:defPPr>
              <a:defRPr lang="en-US"/>
            </a:defPPr>
            <a:lvl1pPr>
              <a:defRPr>
                <a:latin typeface="Helvetica" pitchFamily="2" charset="0"/>
              </a:defRPr>
            </a:lvl1pPr>
          </a:lstStyle>
          <a:p>
            <a:pPr algn="r"/>
            <a:r>
              <a:rPr lang="en-US" dirty="0"/>
              <a:t>Average minutes per day</a:t>
            </a:r>
          </a:p>
        </p:txBody>
      </p:sp>
      <p:pic>
        <p:nvPicPr>
          <p:cNvPr id="6" name="Picture 5">
            <a:extLst>
              <a:ext uri="{FF2B5EF4-FFF2-40B4-BE49-F238E27FC236}">
                <a16:creationId xmlns:a16="http://schemas.microsoft.com/office/drawing/2014/main" id="{CBFD63CD-BCCF-96FB-2481-2AACD5A6EF80}"/>
              </a:ext>
            </a:extLst>
          </p:cNvPr>
          <p:cNvPicPr>
            <a:picLocks noChangeAspect="1"/>
          </p:cNvPicPr>
          <p:nvPr/>
        </p:nvPicPr>
        <p:blipFill>
          <a:blip r:embed="rId3"/>
          <a:stretch>
            <a:fillRect/>
          </a:stretch>
        </p:blipFill>
        <p:spPr>
          <a:xfrm>
            <a:off x="3059419" y="2209670"/>
            <a:ext cx="1506872" cy="1506872"/>
          </a:xfrm>
          <a:prstGeom prst="rect">
            <a:avLst/>
          </a:prstGeom>
        </p:spPr>
      </p:pic>
      <p:pic>
        <p:nvPicPr>
          <p:cNvPr id="8" name="Picture 7">
            <a:extLst>
              <a:ext uri="{FF2B5EF4-FFF2-40B4-BE49-F238E27FC236}">
                <a16:creationId xmlns:a16="http://schemas.microsoft.com/office/drawing/2014/main" id="{A6E240B5-3E7E-7616-7D44-239605309B6A}"/>
              </a:ext>
            </a:extLst>
          </p:cNvPr>
          <p:cNvPicPr>
            <a:picLocks noChangeAspect="1"/>
          </p:cNvPicPr>
          <p:nvPr/>
        </p:nvPicPr>
        <p:blipFill>
          <a:blip r:embed="rId4"/>
          <a:stretch>
            <a:fillRect/>
          </a:stretch>
        </p:blipFill>
        <p:spPr>
          <a:xfrm>
            <a:off x="7625710" y="2209670"/>
            <a:ext cx="1506872" cy="1506872"/>
          </a:xfrm>
          <a:prstGeom prst="rect">
            <a:avLst/>
          </a:prstGeom>
        </p:spPr>
      </p:pic>
      <p:sp>
        <p:nvSpPr>
          <p:cNvPr id="11" name="Rounded Rectangle 10">
            <a:extLst>
              <a:ext uri="{FF2B5EF4-FFF2-40B4-BE49-F238E27FC236}">
                <a16:creationId xmlns:a16="http://schemas.microsoft.com/office/drawing/2014/main" id="{A1143144-7EA9-C4FF-A74F-AA3547B47D6C}"/>
              </a:ext>
            </a:extLst>
          </p:cNvPr>
          <p:cNvSpPr/>
          <p:nvPr/>
        </p:nvSpPr>
        <p:spPr>
          <a:xfrm>
            <a:off x="3402724" y="5262152"/>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10</a:t>
            </a:r>
          </a:p>
        </p:txBody>
      </p:sp>
      <p:sp>
        <p:nvSpPr>
          <p:cNvPr id="12" name="Rounded Rectangle 11">
            <a:extLst>
              <a:ext uri="{FF2B5EF4-FFF2-40B4-BE49-F238E27FC236}">
                <a16:creationId xmlns:a16="http://schemas.microsoft.com/office/drawing/2014/main" id="{9E5E1925-FA75-91AC-AAC0-AFBE2F9AC184}"/>
              </a:ext>
            </a:extLst>
          </p:cNvPr>
          <p:cNvSpPr/>
          <p:nvPr/>
        </p:nvSpPr>
        <p:spPr>
          <a:xfrm>
            <a:off x="7969019" y="5289364"/>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30</a:t>
            </a:r>
          </a:p>
        </p:txBody>
      </p:sp>
      <p:sp>
        <p:nvSpPr>
          <p:cNvPr id="21" name="Title 4">
            <a:extLst>
              <a:ext uri="{FF2B5EF4-FFF2-40B4-BE49-F238E27FC236}">
                <a16:creationId xmlns:a16="http://schemas.microsoft.com/office/drawing/2014/main" id="{04575060-7A35-38E3-7DC4-E5DCFD909F54}"/>
              </a:ext>
            </a:extLst>
          </p:cNvPr>
          <p:cNvSpPr txBox="1">
            <a:spLocks/>
          </p:cNvSpPr>
          <p:nvPr/>
        </p:nvSpPr>
        <p:spPr>
          <a:xfrm>
            <a:off x="2440137" y="3847259"/>
            <a:ext cx="2845265" cy="1284176"/>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b="1" kern="1200">
                <a:solidFill>
                  <a:schemeClr val="tx1"/>
                </a:solidFill>
                <a:latin typeface="Helvetica" pitchFamily="2" charset="0"/>
                <a:ea typeface="+mj-ea"/>
                <a:cs typeface="+mj-cs"/>
              </a:defRPr>
            </a:lvl1pPr>
          </a:lstStyle>
          <a:p>
            <a:r>
              <a:rPr lang="en-US" sz="2800" b="0" dirty="0"/>
              <a:t>John</a:t>
            </a:r>
          </a:p>
          <a:p>
            <a:r>
              <a:rPr lang="en-US" sz="2800" b="0" dirty="0"/>
              <a:t>Exercises</a:t>
            </a:r>
          </a:p>
        </p:txBody>
      </p:sp>
      <p:sp>
        <p:nvSpPr>
          <p:cNvPr id="22" name="Title 4">
            <a:extLst>
              <a:ext uri="{FF2B5EF4-FFF2-40B4-BE49-F238E27FC236}">
                <a16:creationId xmlns:a16="http://schemas.microsoft.com/office/drawing/2014/main" id="{5A802F07-79E3-735B-7843-E95A14DF167B}"/>
              </a:ext>
            </a:extLst>
          </p:cNvPr>
          <p:cNvSpPr txBox="1">
            <a:spLocks/>
          </p:cNvSpPr>
          <p:nvPr/>
        </p:nvSpPr>
        <p:spPr>
          <a:xfrm>
            <a:off x="6620943" y="3847259"/>
            <a:ext cx="3616235" cy="1311388"/>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b="1" kern="1200">
                <a:solidFill>
                  <a:schemeClr val="tx1"/>
                </a:solidFill>
                <a:latin typeface="Helvetica" pitchFamily="2" charset="0"/>
                <a:ea typeface="+mj-ea"/>
                <a:cs typeface="+mj-cs"/>
              </a:defRPr>
            </a:lvl1pPr>
          </a:lstStyle>
          <a:p>
            <a:r>
              <a:rPr lang="en-US" sz="2800" b="0" dirty="0"/>
              <a:t>Stacy</a:t>
            </a:r>
          </a:p>
          <a:p>
            <a:r>
              <a:rPr lang="en-US" sz="2800" b="0" dirty="0"/>
              <a:t>Exercises</a:t>
            </a:r>
          </a:p>
        </p:txBody>
      </p:sp>
      <p:sp>
        <p:nvSpPr>
          <p:cNvPr id="23" name="TextBox 22">
            <a:extLst>
              <a:ext uri="{FF2B5EF4-FFF2-40B4-BE49-F238E27FC236}">
                <a16:creationId xmlns:a16="http://schemas.microsoft.com/office/drawing/2014/main" id="{6E8B24DD-FB7D-08AC-A5FB-C1F05F54ED63}"/>
              </a:ext>
            </a:extLst>
          </p:cNvPr>
          <p:cNvSpPr txBox="1"/>
          <p:nvPr/>
        </p:nvSpPr>
        <p:spPr>
          <a:xfrm>
            <a:off x="7006430" y="5902509"/>
            <a:ext cx="2745432" cy="369332"/>
          </a:xfrm>
          <a:prstGeom prst="rect">
            <a:avLst/>
          </a:prstGeom>
          <a:noFill/>
        </p:spPr>
        <p:txBody>
          <a:bodyPr wrap="none" rtlCol="0">
            <a:spAutoFit/>
          </a:bodyPr>
          <a:lstStyle>
            <a:defPPr>
              <a:defRPr lang="en-US"/>
            </a:defPPr>
            <a:lvl1pPr>
              <a:defRPr>
                <a:latin typeface="Helvetica" pitchFamily="2" charset="0"/>
              </a:defRPr>
            </a:lvl1pPr>
          </a:lstStyle>
          <a:p>
            <a:pPr algn="r"/>
            <a:r>
              <a:rPr lang="en-US" dirty="0"/>
              <a:t>Average minutes per day</a:t>
            </a:r>
          </a:p>
        </p:txBody>
      </p:sp>
      <p:sp>
        <p:nvSpPr>
          <p:cNvPr id="4" name="Title 4">
            <a:extLst>
              <a:ext uri="{FF2B5EF4-FFF2-40B4-BE49-F238E27FC236}">
                <a16:creationId xmlns:a16="http://schemas.microsoft.com/office/drawing/2014/main" id="{52C30BF6-3FE1-8BD2-E73A-8794987EE9D5}"/>
              </a:ext>
            </a:extLst>
          </p:cNvPr>
          <p:cNvSpPr>
            <a:spLocks noGrp="1"/>
          </p:cNvSpPr>
          <p:nvPr>
            <p:ph type="ctrTitle"/>
          </p:nvPr>
        </p:nvSpPr>
        <p:spPr>
          <a:xfrm>
            <a:off x="-2" y="777720"/>
            <a:ext cx="12192000" cy="898599"/>
          </a:xfrm>
        </p:spPr>
        <p:txBody>
          <a:bodyPr>
            <a:normAutofit fontScale="90000"/>
          </a:bodyPr>
          <a:lstStyle/>
          <a:p>
            <a:r>
              <a:rPr lang="en-US" sz="2800" b="0" dirty="0"/>
              <a:t>Imagine that a year goes by.</a:t>
            </a:r>
            <a:br>
              <a:rPr lang="en-US" sz="2800" b="0" dirty="0"/>
            </a:br>
            <a:r>
              <a:rPr lang="en-US" sz="2800" b="0" dirty="0"/>
              <a:t>John becomes a close friend.</a:t>
            </a:r>
            <a:br>
              <a:rPr lang="en-US" sz="2800" b="0" dirty="0"/>
            </a:br>
            <a:r>
              <a:rPr lang="en-US" sz="2800" b="0" dirty="0"/>
              <a:t>You see Stacy a couple of times and she seems very self-controlled for exercise</a:t>
            </a:r>
          </a:p>
        </p:txBody>
      </p:sp>
    </p:spTree>
    <p:extLst>
      <p:ext uri="{BB962C8B-B14F-4D97-AF65-F5344CB8AC3E}">
        <p14:creationId xmlns:p14="http://schemas.microsoft.com/office/powerpoint/2010/main" val="87647744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5911DB-6A64-3814-D2BB-297D751DD91A}"/>
              </a:ext>
            </a:extLst>
          </p:cNvPr>
          <p:cNvSpPr>
            <a:spLocks noGrp="1"/>
          </p:cNvSpPr>
          <p:nvPr>
            <p:ph type="title"/>
          </p:nvPr>
        </p:nvSpPr>
        <p:spPr/>
        <p:txBody>
          <a:bodyPr/>
          <a:lstStyle/>
          <a:p>
            <a:r>
              <a:rPr lang="en-US" dirty="0"/>
              <a:t>Four conditions</a:t>
            </a:r>
          </a:p>
        </p:txBody>
      </p:sp>
      <p:graphicFrame>
        <p:nvGraphicFramePr>
          <p:cNvPr id="5" name="Content Placeholder 4">
            <a:extLst>
              <a:ext uri="{FF2B5EF4-FFF2-40B4-BE49-F238E27FC236}">
                <a16:creationId xmlns:a16="http://schemas.microsoft.com/office/drawing/2014/main" id="{7A6FB3B6-F07B-A0B9-3A56-43EDF9DAAE5D}"/>
              </a:ext>
            </a:extLst>
          </p:cNvPr>
          <p:cNvGraphicFramePr>
            <a:graphicFrameLocks noGrp="1"/>
          </p:cNvGraphicFramePr>
          <p:nvPr>
            <p:ph idx="1"/>
            <p:extLst>
              <p:ext uri="{D42A27DB-BD31-4B8C-83A1-F6EECF244321}">
                <p14:modId xmlns:p14="http://schemas.microsoft.com/office/powerpoint/2010/main" val="1641180654"/>
              </p:ext>
            </p:extLst>
          </p:nvPr>
        </p:nvGraphicFramePr>
        <p:xfrm>
          <a:off x="838200" y="1825624"/>
          <a:ext cx="10515597" cy="3980817"/>
        </p:xfrm>
        <a:graphic>
          <a:graphicData uri="http://schemas.openxmlformats.org/drawingml/2006/table">
            <a:tbl>
              <a:tblPr firstRow="1" firstCol="1">
                <a:tableStyleId>{E8034E78-7F5D-4C2E-B375-FC64B27BC917}</a:tableStyleId>
              </a:tblPr>
              <a:tblGrid>
                <a:gridCol w="3505199">
                  <a:extLst>
                    <a:ext uri="{9D8B030D-6E8A-4147-A177-3AD203B41FA5}">
                      <a16:colId xmlns:a16="http://schemas.microsoft.com/office/drawing/2014/main" val="3063432960"/>
                    </a:ext>
                  </a:extLst>
                </a:gridCol>
                <a:gridCol w="3505199">
                  <a:extLst>
                    <a:ext uri="{9D8B030D-6E8A-4147-A177-3AD203B41FA5}">
                      <a16:colId xmlns:a16="http://schemas.microsoft.com/office/drawing/2014/main" val="4190196516"/>
                    </a:ext>
                  </a:extLst>
                </a:gridCol>
                <a:gridCol w="3505199">
                  <a:extLst>
                    <a:ext uri="{9D8B030D-6E8A-4147-A177-3AD203B41FA5}">
                      <a16:colId xmlns:a16="http://schemas.microsoft.com/office/drawing/2014/main" val="1583124640"/>
                    </a:ext>
                  </a:extLst>
                </a:gridCol>
              </a:tblGrid>
              <a:tr h="1326939">
                <a:tc>
                  <a:txBody>
                    <a:bodyPr/>
                    <a:lstStyle/>
                    <a:p>
                      <a:pPr algn="ctr"/>
                      <a:endParaRPr lang="en-US" sz="2800" b="0" dirty="0">
                        <a:solidFill>
                          <a:sysClr val="windowText" lastClr="000000"/>
                        </a:solidFill>
                        <a:latin typeface="Helvetica" pitchFamily="2" charset="0"/>
                      </a:endParaRPr>
                    </a:p>
                  </a:txBody>
                  <a:tcPr anchor="ctr">
                    <a:lnL w="12700" cap="flat" cmpd="sng" algn="ctr">
                      <a:no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800" b="0" dirty="0">
                          <a:solidFill>
                            <a:sysClr val="windowText" lastClr="000000"/>
                          </a:solidFill>
                          <a:latin typeface="Helvetica" pitchFamily="2" charset="0"/>
                        </a:rPr>
                        <a:t>Friend -1 SD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US" sz="2800" b="0" dirty="0">
                          <a:solidFill>
                            <a:sysClr val="windowText" lastClr="000000"/>
                          </a:solidFill>
                          <a:latin typeface="Helvetica" pitchFamily="2" charset="0"/>
                        </a:rPr>
                        <a:t>Friend +1 SD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251884698"/>
                  </a:ext>
                </a:extLst>
              </a:tr>
              <a:tr h="1326939">
                <a:tc>
                  <a:txBody>
                    <a:bodyPr/>
                    <a:lstStyle/>
                    <a:p>
                      <a:pPr algn="ctr"/>
                      <a:r>
                        <a:rPr lang="en-US" sz="2800" b="0" dirty="0">
                          <a:solidFill>
                            <a:sysClr val="windowText" lastClr="000000"/>
                          </a:solidFill>
                          <a:latin typeface="Helvetica" pitchFamily="2" charset="0"/>
                        </a:rPr>
                        <a:t>Other person -1 SD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dirty="0">
                        <a:solidFill>
                          <a:sysClr val="windowText" lastClr="000000"/>
                        </a:solidFill>
                        <a:latin typeface="Helvetica" pitchFamily="2"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dirty="0">
                        <a:solidFill>
                          <a:sysClr val="windowText" lastClr="000000"/>
                        </a:solidFill>
                        <a:latin typeface="Helvetica" pitchFamily="2"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417219572"/>
                  </a:ext>
                </a:extLst>
              </a:tr>
              <a:tr h="1326939">
                <a:tc>
                  <a:txBody>
                    <a:bodyPr/>
                    <a:lstStyle/>
                    <a:p>
                      <a:pPr algn="ctr"/>
                      <a:r>
                        <a:rPr lang="en-US" sz="2800" b="0" dirty="0">
                          <a:solidFill>
                            <a:sysClr val="windowText" lastClr="000000"/>
                          </a:solidFill>
                          <a:latin typeface="Helvetica" pitchFamily="2" charset="0"/>
                        </a:rPr>
                        <a:t>Other person +1 SD</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dirty="0">
                        <a:solidFill>
                          <a:sysClr val="windowText" lastClr="000000"/>
                        </a:solidFill>
                        <a:latin typeface="Helvetica" pitchFamily="2"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US" sz="2800" b="0" dirty="0">
                        <a:solidFill>
                          <a:sysClr val="windowText" lastClr="000000"/>
                        </a:solidFill>
                        <a:latin typeface="Helvetica" pitchFamily="2" charset="0"/>
                      </a:endParaRP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73039305"/>
                  </a:ext>
                </a:extLst>
              </a:tr>
            </a:tbl>
          </a:graphicData>
        </a:graphic>
      </p:graphicFrame>
      <p:sp>
        <p:nvSpPr>
          <p:cNvPr id="4" name="Slide Number Placeholder 3">
            <a:extLst>
              <a:ext uri="{FF2B5EF4-FFF2-40B4-BE49-F238E27FC236}">
                <a16:creationId xmlns:a16="http://schemas.microsoft.com/office/drawing/2014/main" id="{22246D5A-5BA3-720F-C8EA-6A294D6D8800}"/>
              </a:ext>
            </a:extLst>
          </p:cNvPr>
          <p:cNvSpPr>
            <a:spLocks noGrp="1"/>
          </p:cNvSpPr>
          <p:nvPr>
            <p:ph type="sldNum" sz="quarter" idx="12"/>
          </p:nvPr>
        </p:nvSpPr>
        <p:spPr/>
        <p:txBody>
          <a:bodyPr/>
          <a:lstStyle/>
          <a:p>
            <a:fld id="{5A731768-43F7-7646-8F6F-831FF93FBEA7}" type="slidenum">
              <a:rPr lang="en-US" smtClean="0"/>
              <a:t>54</a:t>
            </a:fld>
            <a:endParaRPr lang="en-US"/>
          </a:p>
        </p:txBody>
      </p:sp>
    </p:spTree>
    <p:extLst>
      <p:ext uri="{BB962C8B-B14F-4D97-AF65-F5344CB8AC3E}">
        <p14:creationId xmlns:p14="http://schemas.microsoft.com/office/powerpoint/2010/main" val="329608938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D506D2-1423-4906-A184-A5D9DBF8EFD4}"/>
              </a:ext>
            </a:extLst>
          </p:cNvPr>
          <p:cNvSpPr>
            <a:spLocks noGrp="1"/>
          </p:cNvSpPr>
          <p:nvPr>
            <p:ph type="ctrTitle"/>
          </p:nvPr>
        </p:nvSpPr>
        <p:spPr>
          <a:xfrm>
            <a:off x="-2" y="858520"/>
            <a:ext cx="12192000" cy="2387600"/>
          </a:xfrm>
        </p:spPr>
        <p:txBody>
          <a:bodyPr>
            <a:normAutofit/>
          </a:bodyPr>
          <a:lstStyle/>
          <a:p>
            <a:r>
              <a:rPr lang="en-US" sz="2800" b="0" dirty="0"/>
              <a:t>With that in mind…</a:t>
            </a:r>
          </a:p>
        </p:txBody>
      </p:sp>
    </p:spTree>
    <p:extLst>
      <p:ext uri="{BB962C8B-B14F-4D97-AF65-F5344CB8AC3E}">
        <p14:creationId xmlns:p14="http://schemas.microsoft.com/office/powerpoint/2010/main" val="273307353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D506D2-1423-4906-A184-A5D9DBF8EFD4}"/>
              </a:ext>
            </a:extLst>
          </p:cNvPr>
          <p:cNvSpPr>
            <a:spLocks noGrp="1"/>
          </p:cNvSpPr>
          <p:nvPr>
            <p:ph type="ctrTitle"/>
          </p:nvPr>
        </p:nvSpPr>
        <p:spPr>
          <a:xfrm>
            <a:off x="-2" y="858520"/>
            <a:ext cx="12192000" cy="2387600"/>
          </a:xfrm>
        </p:spPr>
        <p:txBody>
          <a:bodyPr>
            <a:normAutofit/>
          </a:bodyPr>
          <a:lstStyle/>
          <a:p>
            <a:r>
              <a:rPr lang="en-US" sz="2800" b="0" dirty="0"/>
              <a:t>If a person has </a:t>
            </a:r>
            <a:r>
              <a:rPr lang="en-US" sz="2800" dirty="0"/>
              <a:t>a lot of self-control </a:t>
            </a:r>
            <a:r>
              <a:rPr lang="en-US" sz="2800" b="0" dirty="0"/>
              <a:t>when it comes to exercise, </a:t>
            </a:r>
            <a:br>
              <a:rPr lang="en-US" sz="2800" b="0" dirty="0"/>
            </a:br>
            <a:r>
              <a:rPr lang="en-US" sz="2800" b="0" dirty="0"/>
              <a:t>how many minutes per day would you guess they work out?</a:t>
            </a:r>
          </a:p>
        </p:txBody>
      </p:sp>
      <p:grpSp>
        <p:nvGrpSpPr>
          <p:cNvPr id="19" name="Group 18">
            <a:extLst>
              <a:ext uri="{FF2B5EF4-FFF2-40B4-BE49-F238E27FC236}">
                <a16:creationId xmlns:a16="http://schemas.microsoft.com/office/drawing/2014/main" id="{5256E12C-80A3-48C4-E24B-09199A9633F6}"/>
              </a:ext>
            </a:extLst>
          </p:cNvPr>
          <p:cNvGrpSpPr/>
          <p:nvPr/>
        </p:nvGrpSpPr>
        <p:grpSpPr>
          <a:xfrm>
            <a:off x="673024" y="3868559"/>
            <a:ext cx="10845951" cy="570243"/>
            <a:chOff x="561189" y="3868559"/>
            <a:chExt cx="10845951" cy="570243"/>
          </a:xfrm>
        </p:grpSpPr>
        <p:sp>
          <p:nvSpPr>
            <p:cNvPr id="2" name="Rounded Rectangle 1">
              <a:extLst>
                <a:ext uri="{FF2B5EF4-FFF2-40B4-BE49-F238E27FC236}">
                  <a16:creationId xmlns:a16="http://schemas.microsoft.com/office/drawing/2014/main" id="{DAB60C59-875B-C38C-AA44-1B70E85EFF30}"/>
                </a:ext>
              </a:extLst>
            </p:cNvPr>
            <p:cNvSpPr/>
            <p:nvPr/>
          </p:nvSpPr>
          <p:spPr>
            <a:xfrm>
              <a:off x="561189"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0</a:t>
              </a:r>
            </a:p>
          </p:txBody>
        </p:sp>
        <p:sp>
          <p:nvSpPr>
            <p:cNvPr id="3" name="Rounded Rectangle 2">
              <a:extLst>
                <a:ext uri="{FF2B5EF4-FFF2-40B4-BE49-F238E27FC236}">
                  <a16:creationId xmlns:a16="http://schemas.microsoft.com/office/drawing/2014/main" id="{B3F705A7-71A0-D070-1A65-7E8920480B0B}"/>
                </a:ext>
              </a:extLst>
            </p:cNvPr>
            <p:cNvSpPr/>
            <p:nvPr/>
          </p:nvSpPr>
          <p:spPr>
            <a:xfrm>
              <a:off x="3568896"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30</a:t>
              </a:r>
            </a:p>
          </p:txBody>
        </p:sp>
        <p:sp>
          <p:nvSpPr>
            <p:cNvPr id="7" name="Rounded Rectangle 6">
              <a:extLst>
                <a:ext uri="{FF2B5EF4-FFF2-40B4-BE49-F238E27FC236}">
                  <a16:creationId xmlns:a16="http://schemas.microsoft.com/office/drawing/2014/main" id="{3DF87519-AE20-B734-7279-6C487140A852}"/>
                </a:ext>
              </a:extLst>
            </p:cNvPr>
            <p:cNvSpPr/>
            <p:nvPr/>
          </p:nvSpPr>
          <p:spPr>
            <a:xfrm>
              <a:off x="9584310"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90</a:t>
              </a:r>
            </a:p>
          </p:txBody>
        </p:sp>
        <p:sp>
          <p:nvSpPr>
            <p:cNvPr id="9" name="Rounded Rectangle 8">
              <a:extLst>
                <a:ext uri="{FF2B5EF4-FFF2-40B4-BE49-F238E27FC236}">
                  <a16:creationId xmlns:a16="http://schemas.microsoft.com/office/drawing/2014/main" id="{1573972F-11D4-4FB6-10CF-256E01331492}"/>
                </a:ext>
              </a:extLst>
            </p:cNvPr>
            <p:cNvSpPr/>
            <p:nvPr/>
          </p:nvSpPr>
          <p:spPr>
            <a:xfrm>
              <a:off x="5574034"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50</a:t>
              </a:r>
            </a:p>
          </p:txBody>
        </p:sp>
        <p:sp>
          <p:nvSpPr>
            <p:cNvPr id="10" name="Rounded Rectangle 9">
              <a:extLst>
                <a:ext uri="{FF2B5EF4-FFF2-40B4-BE49-F238E27FC236}">
                  <a16:creationId xmlns:a16="http://schemas.microsoft.com/office/drawing/2014/main" id="{1DA36C6F-4F77-D028-55C2-536038CCD640}"/>
                </a:ext>
              </a:extLst>
            </p:cNvPr>
            <p:cNvSpPr/>
            <p:nvPr/>
          </p:nvSpPr>
          <p:spPr>
            <a:xfrm>
              <a:off x="7579172"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70</a:t>
              </a:r>
            </a:p>
          </p:txBody>
        </p:sp>
        <p:sp>
          <p:nvSpPr>
            <p:cNvPr id="13" name="Rounded Rectangle 12">
              <a:extLst>
                <a:ext uri="{FF2B5EF4-FFF2-40B4-BE49-F238E27FC236}">
                  <a16:creationId xmlns:a16="http://schemas.microsoft.com/office/drawing/2014/main" id="{91B78E22-270C-11EE-37D2-1D6FC1F03D4E}"/>
                </a:ext>
              </a:extLst>
            </p:cNvPr>
            <p:cNvSpPr/>
            <p:nvPr/>
          </p:nvSpPr>
          <p:spPr>
            <a:xfrm>
              <a:off x="1563758"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10</a:t>
              </a:r>
            </a:p>
          </p:txBody>
        </p:sp>
        <p:sp>
          <p:nvSpPr>
            <p:cNvPr id="14" name="Rounded Rectangle 13">
              <a:extLst>
                <a:ext uri="{FF2B5EF4-FFF2-40B4-BE49-F238E27FC236}">
                  <a16:creationId xmlns:a16="http://schemas.microsoft.com/office/drawing/2014/main" id="{5F42EE72-4048-83C1-5EE2-E4A639054245}"/>
                </a:ext>
              </a:extLst>
            </p:cNvPr>
            <p:cNvSpPr/>
            <p:nvPr/>
          </p:nvSpPr>
          <p:spPr>
            <a:xfrm>
              <a:off x="4571465"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40</a:t>
              </a:r>
            </a:p>
          </p:txBody>
        </p:sp>
        <p:sp>
          <p:nvSpPr>
            <p:cNvPr id="15" name="Rounded Rectangle 14">
              <a:extLst>
                <a:ext uri="{FF2B5EF4-FFF2-40B4-BE49-F238E27FC236}">
                  <a16:creationId xmlns:a16="http://schemas.microsoft.com/office/drawing/2014/main" id="{8430CD9C-0EA8-111B-D67F-44EE7C6491A6}"/>
                </a:ext>
              </a:extLst>
            </p:cNvPr>
            <p:cNvSpPr/>
            <p:nvPr/>
          </p:nvSpPr>
          <p:spPr>
            <a:xfrm>
              <a:off x="10586881"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100</a:t>
              </a:r>
            </a:p>
          </p:txBody>
        </p:sp>
        <p:sp>
          <p:nvSpPr>
            <p:cNvPr id="16" name="Rounded Rectangle 15">
              <a:extLst>
                <a:ext uri="{FF2B5EF4-FFF2-40B4-BE49-F238E27FC236}">
                  <a16:creationId xmlns:a16="http://schemas.microsoft.com/office/drawing/2014/main" id="{CE92C322-3D7C-E1A1-B7F9-551C820A3060}"/>
                </a:ext>
              </a:extLst>
            </p:cNvPr>
            <p:cNvSpPr/>
            <p:nvPr/>
          </p:nvSpPr>
          <p:spPr>
            <a:xfrm>
              <a:off x="6576603"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60</a:t>
              </a:r>
            </a:p>
          </p:txBody>
        </p:sp>
        <p:sp>
          <p:nvSpPr>
            <p:cNvPr id="17" name="Rounded Rectangle 16">
              <a:extLst>
                <a:ext uri="{FF2B5EF4-FFF2-40B4-BE49-F238E27FC236}">
                  <a16:creationId xmlns:a16="http://schemas.microsoft.com/office/drawing/2014/main" id="{44CD9C1B-C00E-CDD7-DCBC-32076F0B6150}"/>
                </a:ext>
              </a:extLst>
            </p:cNvPr>
            <p:cNvSpPr/>
            <p:nvPr/>
          </p:nvSpPr>
          <p:spPr>
            <a:xfrm>
              <a:off x="8581741"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80</a:t>
              </a:r>
            </a:p>
          </p:txBody>
        </p:sp>
        <p:sp>
          <p:nvSpPr>
            <p:cNvPr id="18" name="Rounded Rectangle 17">
              <a:extLst>
                <a:ext uri="{FF2B5EF4-FFF2-40B4-BE49-F238E27FC236}">
                  <a16:creationId xmlns:a16="http://schemas.microsoft.com/office/drawing/2014/main" id="{5358492E-B35F-C42E-CAB2-2D3A74E4D47C}"/>
                </a:ext>
              </a:extLst>
            </p:cNvPr>
            <p:cNvSpPr/>
            <p:nvPr/>
          </p:nvSpPr>
          <p:spPr>
            <a:xfrm>
              <a:off x="2566327"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20</a:t>
              </a:r>
            </a:p>
          </p:txBody>
        </p:sp>
      </p:grpSp>
      <p:sp>
        <p:nvSpPr>
          <p:cNvPr id="20" name="TextBox 19">
            <a:extLst>
              <a:ext uri="{FF2B5EF4-FFF2-40B4-BE49-F238E27FC236}">
                <a16:creationId xmlns:a16="http://schemas.microsoft.com/office/drawing/2014/main" id="{6E246697-442D-7F5F-483D-557D27C7DCF1}"/>
              </a:ext>
            </a:extLst>
          </p:cNvPr>
          <p:cNvSpPr txBox="1"/>
          <p:nvPr/>
        </p:nvSpPr>
        <p:spPr>
          <a:xfrm>
            <a:off x="8773543" y="4691909"/>
            <a:ext cx="2745432" cy="369332"/>
          </a:xfrm>
          <a:prstGeom prst="rect">
            <a:avLst/>
          </a:prstGeom>
          <a:noFill/>
        </p:spPr>
        <p:txBody>
          <a:bodyPr wrap="none" rtlCol="0">
            <a:spAutoFit/>
          </a:bodyPr>
          <a:lstStyle>
            <a:defPPr>
              <a:defRPr lang="en-US"/>
            </a:defPPr>
            <a:lvl1pPr>
              <a:defRPr>
                <a:latin typeface="Helvetica" pitchFamily="2" charset="0"/>
              </a:defRPr>
            </a:lvl1pPr>
          </a:lstStyle>
          <a:p>
            <a:pPr algn="r"/>
            <a:r>
              <a:rPr lang="en-US" dirty="0"/>
              <a:t>Average minutes per day</a:t>
            </a:r>
          </a:p>
        </p:txBody>
      </p:sp>
      <p:pic>
        <p:nvPicPr>
          <p:cNvPr id="4" name="Picture 3" descr="A black background with a letter&#10;&#10;Description automatically generated">
            <a:extLst>
              <a:ext uri="{FF2B5EF4-FFF2-40B4-BE49-F238E27FC236}">
                <a16:creationId xmlns:a16="http://schemas.microsoft.com/office/drawing/2014/main" id="{E39859BE-5D5B-FE38-DC44-54A4D08B1D60}"/>
              </a:ext>
            </a:extLst>
          </p:cNvPr>
          <p:cNvPicPr>
            <a:picLocks noChangeAspect="1"/>
          </p:cNvPicPr>
          <p:nvPr/>
        </p:nvPicPr>
        <p:blipFill>
          <a:blip r:embed="rId3"/>
          <a:stretch>
            <a:fillRect/>
          </a:stretch>
        </p:blipFill>
        <p:spPr>
          <a:xfrm>
            <a:off x="5431025" y="920694"/>
            <a:ext cx="1329946" cy="1329946"/>
          </a:xfrm>
          <a:prstGeom prst="rect">
            <a:avLst/>
          </a:prstGeom>
        </p:spPr>
      </p:pic>
    </p:spTree>
    <p:extLst>
      <p:ext uri="{BB962C8B-B14F-4D97-AF65-F5344CB8AC3E}">
        <p14:creationId xmlns:p14="http://schemas.microsoft.com/office/powerpoint/2010/main" val="358074412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D506D2-1423-4906-A184-A5D9DBF8EFD4}"/>
              </a:ext>
            </a:extLst>
          </p:cNvPr>
          <p:cNvSpPr>
            <a:spLocks noGrp="1"/>
          </p:cNvSpPr>
          <p:nvPr>
            <p:ph type="ctrTitle"/>
          </p:nvPr>
        </p:nvSpPr>
        <p:spPr>
          <a:xfrm>
            <a:off x="-2" y="858520"/>
            <a:ext cx="12192000" cy="2387600"/>
          </a:xfrm>
        </p:spPr>
        <p:txBody>
          <a:bodyPr>
            <a:normAutofit/>
          </a:bodyPr>
          <a:lstStyle/>
          <a:p>
            <a:r>
              <a:rPr lang="en-US" sz="2800" b="0" dirty="0"/>
              <a:t>How much </a:t>
            </a:r>
            <a:r>
              <a:rPr lang="en-US" sz="2800" dirty="0"/>
              <a:t>self-control</a:t>
            </a:r>
            <a:r>
              <a:rPr lang="en-US" sz="2800" b="0" dirty="0"/>
              <a:t> do you have when it comes to exercise?</a:t>
            </a:r>
          </a:p>
        </p:txBody>
      </p:sp>
      <p:grpSp>
        <p:nvGrpSpPr>
          <p:cNvPr id="19" name="Group 18">
            <a:extLst>
              <a:ext uri="{FF2B5EF4-FFF2-40B4-BE49-F238E27FC236}">
                <a16:creationId xmlns:a16="http://schemas.microsoft.com/office/drawing/2014/main" id="{5256E12C-80A3-48C4-E24B-09199A9633F6}"/>
              </a:ext>
            </a:extLst>
          </p:cNvPr>
          <p:cNvGrpSpPr/>
          <p:nvPr/>
        </p:nvGrpSpPr>
        <p:grpSpPr>
          <a:xfrm>
            <a:off x="673024" y="3868559"/>
            <a:ext cx="10845951" cy="570243"/>
            <a:chOff x="561189" y="3868559"/>
            <a:chExt cx="10845951" cy="570243"/>
          </a:xfrm>
        </p:grpSpPr>
        <p:sp>
          <p:nvSpPr>
            <p:cNvPr id="2" name="Rounded Rectangle 1">
              <a:extLst>
                <a:ext uri="{FF2B5EF4-FFF2-40B4-BE49-F238E27FC236}">
                  <a16:creationId xmlns:a16="http://schemas.microsoft.com/office/drawing/2014/main" id="{DAB60C59-875B-C38C-AA44-1B70E85EFF30}"/>
                </a:ext>
              </a:extLst>
            </p:cNvPr>
            <p:cNvSpPr/>
            <p:nvPr/>
          </p:nvSpPr>
          <p:spPr>
            <a:xfrm>
              <a:off x="561189"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0</a:t>
              </a:r>
            </a:p>
          </p:txBody>
        </p:sp>
        <p:sp>
          <p:nvSpPr>
            <p:cNvPr id="3" name="Rounded Rectangle 2">
              <a:extLst>
                <a:ext uri="{FF2B5EF4-FFF2-40B4-BE49-F238E27FC236}">
                  <a16:creationId xmlns:a16="http://schemas.microsoft.com/office/drawing/2014/main" id="{B3F705A7-71A0-D070-1A65-7E8920480B0B}"/>
                </a:ext>
              </a:extLst>
            </p:cNvPr>
            <p:cNvSpPr/>
            <p:nvPr/>
          </p:nvSpPr>
          <p:spPr>
            <a:xfrm>
              <a:off x="3568896"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3</a:t>
              </a:r>
            </a:p>
          </p:txBody>
        </p:sp>
        <p:sp>
          <p:nvSpPr>
            <p:cNvPr id="7" name="Rounded Rectangle 6">
              <a:extLst>
                <a:ext uri="{FF2B5EF4-FFF2-40B4-BE49-F238E27FC236}">
                  <a16:creationId xmlns:a16="http://schemas.microsoft.com/office/drawing/2014/main" id="{3DF87519-AE20-B734-7279-6C487140A852}"/>
                </a:ext>
              </a:extLst>
            </p:cNvPr>
            <p:cNvSpPr/>
            <p:nvPr/>
          </p:nvSpPr>
          <p:spPr>
            <a:xfrm>
              <a:off x="9584310"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9</a:t>
              </a:r>
            </a:p>
          </p:txBody>
        </p:sp>
        <p:sp>
          <p:nvSpPr>
            <p:cNvPr id="9" name="Rounded Rectangle 8">
              <a:extLst>
                <a:ext uri="{FF2B5EF4-FFF2-40B4-BE49-F238E27FC236}">
                  <a16:creationId xmlns:a16="http://schemas.microsoft.com/office/drawing/2014/main" id="{1573972F-11D4-4FB6-10CF-256E01331492}"/>
                </a:ext>
              </a:extLst>
            </p:cNvPr>
            <p:cNvSpPr/>
            <p:nvPr/>
          </p:nvSpPr>
          <p:spPr>
            <a:xfrm>
              <a:off x="5574034"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5</a:t>
              </a:r>
            </a:p>
          </p:txBody>
        </p:sp>
        <p:sp>
          <p:nvSpPr>
            <p:cNvPr id="10" name="Rounded Rectangle 9">
              <a:extLst>
                <a:ext uri="{FF2B5EF4-FFF2-40B4-BE49-F238E27FC236}">
                  <a16:creationId xmlns:a16="http://schemas.microsoft.com/office/drawing/2014/main" id="{1DA36C6F-4F77-D028-55C2-536038CCD640}"/>
                </a:ext>
              </a:extLst>
            </p:cNvPr>
            <p:cNvSpPr/>
            <p:nvPr/>
          </p:nvSpPr>
          <p:spPr>
            <a:xfrm>
              <a:off x="7579172"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7</a:t>
              </a:r>
            </a:p>
          </p:txBody>
        </p:sp>
        <p:sp>
          <p:nvSpPr>
            <p:cNvPr id="13" name="Rounded Rectangle 12">
              <a:extLst>
                <a:ext uri="{FF2B5EF4-FFF2-40B4-BE49-F238E27FC236}">
                  <a16:creationId xmlns:a16="http://schemas.microsoft.com/office/drawing/2014/main" id="{91B78E22-270C-11EE-37D2-1D6FC1F03D4E}"/>
                </a:ext>
              </a:extLst>
            </p:cNvPr>
            <p:cNvSpPr/>
            <p:nvPr/>
          </p:nvSpPr>
          <p:spPr>
            <a:xfrm>
              <a:off x="1563758"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1</a:t>
              </a:r>
            </a:p>
          </p:txBody>
        </p:sp>
        <p:sp>
          <p:nvSpPr>
            <p:cNvPr id="14" name="Rounded Rectangle 13">
              <a:extLst>
                <a:ext uri="{FF2B5EF4-FFF2-40B4-BE49-F238E27FC236}">
                  <a16:creationId xmlns:a16="http://schemas.microsoft.com/office/drawing/2014/main" id="{5F42EE72-4048-83C1-5EE2-E4A639054245}"/>
                </a:ext>
              </a:extLst>
            </p:cNvPr>
            <p:cNvSpPr/>
            <p:nvPr/>
          </p:nvSpPr>
          <p:spPr>
            <a:xfrm>
              <a:off x="4571465"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4</a:t>
              </a:r>
            </a:p>
          </p:txBody>
        </p:sp>
        <p:sp>
          <p:nvSpPr>
            <p:cNvPr id="15" name="Rounded Rectangle 14">
              <a:extLst>
                <a:ext uri="{FF2B5EF4-FFF2-40B4-BE49-F238E27FC236}">
                  <a16:creationId xmlns:a16="http://schemas.microsoft.com/office/drawing/2014/main" id="{8430CD9C-0EA8-111B-D67F-44EE7C6491A6}"/>
                </a:ext>
              </a:extLst>
            </p:cNvPr>
            <p:cNvSpPr/>
            <p:nvPr/>
          </p:nvSpPr>
          <p:spPr>
            <a:xfrm>
              <a:off x="10586881"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10</a:t>
              </a:r>
            </a:p>
          </p:txBody>
        </p:sp>
        <p:sp>
          <p:nvSpPr>
            <p:cNvPr id="16" name="Rounded Rectangle 15">
              <a:extLst>
                <a:ext uri="{FF2B5EF4-FFF2-40B4-BE49-F238E27FC236}">
                  <a16:creationId xmlns:a16="http://schemas.microsoft.com/office/drawing/2014/main" id="{CE92C322-3D7C-E1A1-B7F9-551C820A3060}"/>
                </a:ext>
              </a:extLst>
            </p:cNvPr>
            <p:cNvSpPr/>
            <p:nvPr/>
          </p:nvSpPr>
          <p:spPr>
            <a:xfrm>
              <a:off x="6576603"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6</a:t>
              </a:r>
            </a:p>
          </p:txBody>
        </p:sp>
        <p:sp>
          <p:nvSpPr>
            <p:cNvPr id="17" name="Rounded Rectangle 16">
              <a:extLst>
                <a:ext uri="{FF2B5EF4-FFF2-40B4-BE49-F238E27FC236}">
                  <a16:creationId xmlns:a16="http://schemas.microsoft.com/office/drawing/2014/main" id="{44CD9C1B-C00E-CDD7-DCBC-32076F0B6150}"/>
                </a:ext>
              </a:extLst>
            </p:cNvPr>
            <p:cNvSpPr/>
            <p:nvPr/>
          </p:nvSpPr>
          <p:spPr>
            <a:xfrm>
              <a:off x="8581741"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8</a:t>
              </a:r>
            </a:p>
          </p:txBody>
        </p:sp>
        <p:sp>
          <p:nvSpPr>
            <p:cNvPr id="18" name="Rounded Rectangle 17">
              <a:extLst>
                <a:ext uri="{FF2B5EF4-FFF2-40B4-BE49-F238E27FC236}">
                  <a16:creationId xmlns:a16="http://schemas.microsoft.com/office/drawing/2014/main" id="{5358492E-B35F-C42E-CAB2-2D3A74E4D47C}"/>
                </a:ext>
              </a:extLst>
            </p:cNvPr>
            <p:cNvSpPr/>
            <p:nvPr/>
          </p:nvSpPr>
          <p:spPr>
            <a:xfrm>
              <a:off x="2566327" y="3868559"/>
              <a:ext cx="820259" cy="570243"/>
            </a:xfrm>
            <a:prstGeom prst="roundRect">
              <a:avLst>
                <a:gd name="adj" fmla="val 31125"/>
              </a:avLst>
            </a:prstGeom>
            <a:solidFill>
              <a:schemeClr val="accent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dirty="0">
                  <a:latin typeface="Helvetica" pitchFamily="2" charset="0"/>
                </a:rPr>
                <a:t>2</a:t>
              </a:r>
            </a:p>
          </p:txBody>
        </p:sp>
      </p:grpSp>
      <p:sp>
        <p:nvSpPr>
          <p:cNvPr id="20" name="TextBox 19">
            <a:extLst>
              <a:ext uri="{FF2B5EF4-FFF2-40B4-BE49-F238E27FC236}">
                <a16:creationId xmlns:a16="http://schemas.microsoft.com/office/drawing/2014/main" id="{6E246697-442D-7F5F-483D-557D27C7DCF1}"/>
              </a:ext>
            </a:extLst>
          </p:cNvPr>
          <p:cNvSpPr txBox="1"/>
          <p:nvPr/>
        </p:nvSpPr>
        <p:spPr>
          <a:xfrm>
            <a:off x="673024" y="3445664"/>
            <a:ext cx="800412" cy="369332"/>
          </a:xfrm>
          <a:prstGeom prst="rect">
            <a:avLst/>
          </a:prstGeom>
          <a:noFill/>
        </p:spPr>
        <p:txBody>
          <a:bodyPr wrap="none" rtlCol="0">
            <a:spAutoFit/>
          </a:bodyPr>
          <a:lstStyle>
            <a:defPPr>
              <a:defRPr lang="en-US"/>
            </a:defPPr>
            <a:lvl1pPr>
              <a:defRPr>
                <a:latin typeface="Helvetica" pitchFamily="2" charset="0"/>
              </a:defRPr>
            </a:lvl1pPr>
          </a:lstStyle>
          <a:p>
            <a:r>
              <a:rPr lang="en-US" dirty="0"/>
              <a:t>A little</a:t>
            </a:r>
          </a:p>
        </p:txBody>
      </p:sp>
      <p:sp>
        <p:nvSpPr>
          <p:cNvPr id="21" name="TextBox 20">
            <a:extLst>
              <a:ext uri="{FF2B5EF4-FFF2-40B4-BE49-F238E27FC236}">
                <a16:creationId xmlns:a16="http://schemas.microsoft.com/office/drawing/2014/main" id="{6409BCE7-36F9-DC6D-0F79-5CB56C727E37}"/>
              </a:ext>
            </a:extLst>
          </p:cNvPr>
          <p:cNvSpPr txBox="1"/>
          <p:nvPr/>
        </p:nvSpPr>
        <p:spPr>
          <a:xfrm>
            <a:off x="5147257" y="3445664"/>
            <a:ext cx="2044341" cy="369332"/>
          </a:xfrm>
          <a:prstGeom prst="rect">
            <a:avLst/>
          </a:prstGeom>
          <a:noFill/>
        </p:spPr>
        <p:txBody>
          <a:bodyPr wrap="none" rtlCol="0">
            <a:spAutoFit/>
          </a:bodyPr>
          <a:lstStyle>
            <a:defPPr>
              <a:defRPr lang="en-US"/>
            </a:defPPr>
            <a:lvl1pPr>
              <a:defRPr>
                <a:latin typeface="Helvetica" pitchFamily="2" charset="0"/>
              </a:defRPr>
            </a:lvl1pPr>
          </a:lstStyle>
          <a:p>
            <a:pPr algn="ctr"/>
            <a:r>
              <a:rPr lang="en-US" dirty="0"/>
              <a:t>A medium amount</a:t>
            </a:r>
          </a:p>
        </p:txBody>
      </p:sp>
      <p:sp>
        <p:nvSpPr>
          <p:cNvPr id="22" name="TextBox 21">
            <a:extLst>
              <a:ext uri="{FF2B5EF4-FFF2-40B4-BE49-F238E27FC236}">
                <a16:creationId xmlns:a16="http://schemas.microsoft.com/office/drawing/2014/main" id="{FF2F8B7D-9CE7-CC3A-DAAF-45600280C933}"/>
              </a:ext>
            </a:extLst>
          </p:cNvPr>
          <p:cNvSpPr txBox="1"/>
          <p:nvPr/>
        </p:nvSpPr>
        <p:spPr>
          <a:xfrm>
            <a:off x="10865418" y="3445664"/>
            <a:ext cx="633700" cy="369332"/>
          </a:xfrm>
          <a:prstGeom prst="rect">
            <a:avLst/>
          </a:prstGeom>
          <a:noFill/>
        </p:spPr>
        <p:txBody>
          <a:bodyPr wrap="none" rtlCol="0">
            <a:spAutoFit/>
          </a:bodyPr>
          <a:lstStyle>
            <a:defPPr>
              <a:defRPr lang="en-US"/>
            </a:defPPr>
            <a:lvl1pPr>
              <a:defRPr>
                <a:latin typeface="Helvetica" pitchFamily="2" charset="0"/>
              </a:defRPr>
            </a:lvl1pPr>
          </a:lstStyle>
          <a:p>
            <a:pPr algn="r"/>
            <a:r>
              <a:rPr lang="en-US" dirty="0"/>
              <a:t>A lot</a:t>
            </a:r>
          </a:p>
        </p:txBody>
      </p:sp>
      <p:pic>
        <p:nvPicPr>
          <p:cNvPr id="24" name="Picture 23" descr="A black background with a letter&#10;&#10;Description automatically generated">
            <a:extLst>
              <a:ext uri="{FF2B5EF4-FFF2-40B4-BE49-F238E27FC236}">
                <a16:creationId xmlns:a16="http://schemas.microsoft.com/office/drawing/2014/main" id="{FCAF871E-AA17-C0BD-5E26-8EE4D00D8F45}"/>
              </a:ext>
            </a:extLst>
          </p:cNvPr>
          <p:cNvPicPr>
            <a:picLocks noChangeAspect="1"/>
          </p:cNvPicPr>
          <p:nvPr/>
        </p:nvPicPr>
        <p:blipFill>
          <a:blip r:embed="rId3"/>
          <a:stretch>
            <a:fillRect/>
          </a:stretch>
        </p:blipFill>
        <p:spPr>
          <a:xfrm>
            <a:off x="5431025" y="920694"/>
            <a:ext cx="1329946" cy="1329946"/>
          </a:xfrm>
          <a:prstGeom prst="rect">
            <a:avLst/>
          </a:prstGeom>
        </p:spPr>
      </p:pic>
    </p:spTree>
    <p:extLst>
      <p:ext uri="{BB962C8B-B14F-4D97-AF65-F5344CB8AC3E}">
        <p14:creationId xmlns:p14="http://schemas.microsoft.com/office/powerpoint/2010/main" val="45743203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E8C062C-42D5-81B8-1965-C2B7ECDE270C}"/>
              </a:ext>
            </a:extLst>
          </p:cNvPr>
          <p:cNvSpPr>
            <a:spLocks noGrp="1"/>
          </p:cNvSpPr>
          <p:nvPr>
            <p:ph type="title"/>
          </p:nvPr>
        </p:nvSpPr>
        <p:spPr/>
        <p:txBody>
          <a:bodyPr/>
          <a:lstStyle/>
          <a:p>
            <a:r>
              <a:rPr lang="en-US" dirty="0"/>
              <a:t>The setup</a:t>
            </a:r>
          </a:p>
        </p:txBody>
      </p:sp>
      <p:sp>
        <p:nvSpPr>
          <p:cNvPr id="5" name="Content Placeholder 4">
            <a:extLst>
              <a:ext uri="{FF2B5EF4-FFF2-40B4-BE49-F238E27FC236}">
                <a16:creationId xmlns:a16="http://schemas.microsoft.com/office/drawing/2014/main" id="{7BF3831D-1DFC-24F0-81C7-3571A8DE90A2}"/>
              </a:ext>
            </a:extLst>
          </p:cNvPr>
          <p:cNvSpPr>
            <a:spLocks noGrp="1"/>
          </p:cNvSpPr>
          <p:nvPr>
            <p:ph idx="1"/>
          </p:nvPr>
        </p:nvSpPr>
        <p:spPr/>
        <p:txBody>
          <a:bodyPr>
            <a:normAutofit fontScale="85000" lnSpcReduction="10000"/>
          </a:bodyPr>
          <a:lstStyle/>
          <a:p>
            <a:r>
              <a:rPr lang="en-US" dirty="0"/>
              <a:t>People are assigned to one of the six domains from before</a:t>
            </a:r>
          </a:p>
          <a:p>
            <a:endParaRPr lang="en-US" dirty="0"/>
          </a:p>
          <a:p>
            <a:r>
              <a:rPr lang="en-US" dirty="0"/>
              <a:t>They self report their behavior</a:t>
            </a:r>
          </a:p>
          <a:p>
            <a:endParaRPr lang="en-US" dirty="0"/>
          </a:p>
          <a:p>
            <a:r>
              <a:rPr lang="en-US" dirty="0"/>
              <a:t>They are asked to imagine that they learn their friends exercise ±1SD, and their role models exercise ±1SD</a:t>
            </a:r>
          </a:p>
          <a:p>
            <a:pPr marL="0" indent="0">
              <a:buNone/>
            </a:pPr>
            <a:endParaRPr lang="en-US" dirty="0"/>
          </a:p>
          <a:p>
            <a:r>
              <a:rPr lang="en-US" dirty="0"/>
              <a:t>With that in mind, they now rate their own self-control and their standards for what counts.</a:t>
            </a:r>
          </a:p>
          <a:p>
            <a:endParaRPr lang="en-US" dirty="0"/>
          </a:p>
          <a:p>
            <a:r>
              <a:rPr lang="en-US" dirty="0"/>
              <a:t>We ask people how much the imagined scenario represents their real life</a:t>
            </a:r>
          </a:p>
        </p:txBody>
      </p:sp>
      <p:sp>
        <p:nvSpPr>
          <p:cNvPr id="3" name="Slide Number Placeholder 2">
            <a:extLst>
              <a:ext uri="{FF2B5EF4-FFF2-40B4-BE49-F238E27FC236}">
                <a16:creationId xmlns:a16="http://schemas.microsoft.com/office/drawing/2014/main" id="{CF75B0CD-BAD0-8C18-3E04-1345646C228D}"/>
              </a:ext>
            </a:extLst>
          </p:cNvPr>
          <p:cNvSpPr>
            <a:spLocks noGrp="1"/>
          </p:cNvSpPr>
          <p:nvPr>
            <p:ph type="sldNum" sz="quarter" idx="12"/>
          </p:nvPr>
        </p:nvSpPr>
        <p:spPr/>
        <p:txBody>
          <a:bodyPr/>
          <a:lstStyle/>
          <a:p>
            <a:fld id="{5A731768-43F7-7646-8F6F-831FF93FBEA7}" type="slidenum">
              <a:rPr lang="en-US" smtClean="0"/>
              <a:t>58</a:t>
            </a:fld>
            <a:endParaRPr lang="en-US"/>
          </a:p>
        </p:txBody>
      </p:sp>
    </p:spTree>
    <p:extLst>
      <p:ext uri="{BB962C8B-B14F-4D97-AF65-F5344CB8AC3E}">
        <p14:creationId xmlns:p14="http://schemas.microsoft.com/office/powerpoint/2010/main" val="3224835204"/>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277AF-D314-E504-80F7-27BC6864617B}"/>
              </a:ext>
            </a:extLst>
          </p:cNvPr>
          <p:cNvSpPr>
            <a:spLocks noGrp="1"/>
          </p:cNvSpPr>
          <p:nvPr>
            <p:ph type="title"/>
          </p:nvPr>
        </p:nvSpPr>
        <p:spPr/>
        <p:txBody>
          <a:bodyPr/>
          <a:lstStyle/>
          <a:p>
            <a:r>
              <a:rPr lang="en-US" dirty="0"/>
              <a:t>Important decisions</a:t>
            </a:r>
          </a:p>
        </p:txBody>
      </p:sp>
      <p:sp>
        <p:nvSpPr>
          <p:cNvPr id="3" name="Content Placeholder 2">
            <a:extLst>
              <a:ext uri="{FF2B5EF4-FFF2-40B4-BE49-F238E27FC236}">
                <a16:creationId xmlns:a16="http://schemas.microsoft.com/office/drawing/2014/main" id="{1F224198-1609-AE71-B9F7-E906C69E3FAD}"/>
              </a:ext>
            </a:extLst>
          </p:cNvPr>
          <p:cNvSpPr>
            <a:spLocks noGrp="1"/>
          </p:cNvSpPr>
          <p:nvPr>
            <p:ph idx="1"/>
          </p:nvPr>
        </p:nvSpPr>
        <p:spPr/>
        <p:txBody>
          <a:bodyPr/>
          <a:lstStyle/>
          <a:p>
            <a:r>
              <a:rPr lang="en-US" dirty="0"/>
              <a:t>Should we ask people to report their own level of self-control at pre-test?</a:t>
            </a:r>
          </a:p>
          <a:p>
            <a:pPr lvl="1"/>
            <a:r>
              <a:rPr lang="en-US" dirty="0"/>
              <a:t>We get more power, but there might be </a:t>
            </a:r>
            <a:r>
              <a:rPr lang="en-US" b="1" dirty="0"/>
              <a:t>demand effects</a:t>
            </a:r>
            <a:r>
              <a:rPr lang="en-US" dirty="0"/>
              <a:t>, or a desire to be </a:t>
            </a:r>
            <a:r>
              <a:rPr lang="en-US" b="1" dirty="0"/>
              <a:t>consistent </a:t>
            </a:r>
            <a:r>
              <a:rPr lang="en-US" dirty="0"/>
              <a:t>with the previous answer.</a:t>
            </a:r>
          </a:p>
          <a:p>
            <a:pPr marL="457200" lvl="1" indent="0">
              <a:buNone/>
            </a:pPr>
            <a:endParaRPr lang="en-US" dirty="0"/>
          </a:p>
          <a:p>
            <a:r>
              <a:rPr lang="en-US" dirty="0"/>
              <a:t>What is better, a guess in the present, or imagine a year into the future?</a:t>
            </a:r>
          </a:p>
        </p:txBody>
      </p:sp>
      <p:sp>
        <p:nvSpPr>
          <p:cNvPr id="5" name="Slide Number Placeholder 4">
            <a:extLst>
              <a:ext uri="{FF2B5EF4-FFF2-40B4-BE49-F238E27FC236}">
                <a16:creationId xmlns:a16="http://schemas.microsoft.com/office/drawing/2014/main" id="{FF63782E-1525-8BE8-E0D3-E763F0420E25}"/>
              </a:ext>
            </a:extLst>
          </p:cNvPr>
          <p:cNvSpPr>
            <a:spLocks noGrp="1"/>
          </p:cNvSpPr>
          <p:nvPr>
            <p:ph type="sldNum" sz="quarter" idx="12"/>
          </p:nvPr>
        </p:nvSpPr>
        <p:spPr/>
        <p:txBody>
          <a:bodyPr/>
          <a:lstStyle/>
          <a:p>
            <a:fld id="{5A731768-43F7-7646-8F6F-831FF93FBEA7}" type="slidenum">
              <a:rPr lang="en-US" smtClean="0"/>
              <a:t>59</a:t>
            </a:fld>
            <a:endParaRPr lang="en-US"/>
          </a:p>
        </p:txBody>
      </p:sp>
    </p:spTree>
    <p:extLst>
      <p:ext uri="{BB962C8B-B14F-4D97-AF65-F5344CB8AC3E}">
        <p14:creationId xmlns:p14="http://schemas.microsoft.com/office/powerpoint/2010/main" val="11157787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42E98-F45A-0646-8E20-DBF518C13124}"/>
              </a:ext>
            </a:extLst>
          </p:cNvPr>
          <p:cNvSpPr>
            <a:spLocks noGrp="1"/>
          </p:cNvSpPr>
          <p:nvPr>
            <p:ph type="title"/>
          </p:nvPr>
        </p:nvSpPr>
        <p:spPr>
          <a:xfrm>
            <a:off x="1326351" y="5602143"/>
            <a:ext cx="11366938" cy="1325563"/>
          </a:xfrm>
        </p:spPr>
        <p:txBody>
          <a:bodyPr/>
          <a:lstStyle/>
          <a:p>
            <a:r>
              <a:rPr lang="en-US" dirty="0"/>
              <a:t>Thanks</a:t>
            </a:r>
          </a:p>
        </p:txBody>
      </p:sp>
      <p:pic>
        <p:nvPicPr>
          <p:cNvPr id="7" name="Picture 6" descr="Graphical user interface, application&#10;&#10;Description automatically generated">
            <a:extLst>
              <a:ext uri="{FF2B5EF4-FFF2-40B4-BE49-F238E27FC236}">
                <a16:creationId xmlns:a16="http://schemas.microsoft.com/office/drawing/2014/main" id="{99646778-F422-C14C-AFDA-E1E9DC33FCA3}"/>
              </a:ext>
            </a:extLst>
          </p:cNvPr>
          <p:cNvPicPr>
            <a:picLocks noChangeAspect="1"/>
          </p:cNvPicPr>
          <p:nvPr/>
        </p:nvPicPr>
        <p:blipFill>
          <a:blip r:embed="rId3"/>
          <a:stretch>
            <a:fillRect/>
          </a:stretch>
        </p:blipFill>
        <p:spPr>
          <a:xfrm>
            <a:off x="0" y="0"/>
            <a:ext cx="12282974" cy="6927706"/>
          </a:xfrm>
          <a:prstGeom prst="rect">
            <a:avLst/>
          </a:prstGeom>
        </p:spPr>
      </p:pic>
      <p:sp>
        <p:nvSpPr>
          <p:cNvPr id="9" name="Slide Number Placeholder 8">
            <a:extLst>
              <a:ext uri="{FF2B5EF4-FFF2-40B4-BE49-F238E27FC236}">
                <a16:creationId xmlns:a16="http://schemas.microsoft.com/office/drawing/2014/main" id="{AFC3A6BC-75C4-2345-BC9B-5DA6D6F79566}"/>
              </a:ext>
            </a:extLst>
          </p:cNvPr>
          <p:cNvSpPr>
            <a:spLocks noGrp="1"/>
          </p:cNvSpPr>
          <p:nvPr>
            <p:ph type="sldNum" sz="quarter" idx="12"/>
          </p:nvPr>
        </p:nvSpPr>
        <p:spPr/>
        <p:txBody>
          <a:bodyPr/>
          <a:lstStyle/>
          <a:p>
            <a:fld id="{90930589-357C-2143-8130-A7B7A990D7CF}" type="slidenum">
              <a:rPr lang="en-US" smtClean="0"/>
              <a:t>6</a:t>
            </a:fld>
            <a:endParaRPr lang="en-US"/>
          </a:p>
        </p:txBody>
      </p:sp>
      <p:sp>
        <p:nvSpPr>
          <p:cNvPr id="5" name="Rectangle 4">
            <a:extLst>
              <a:ext uri="{FF2B5EF4-FFF2-40B4-BE49-F238E27FC236}">
                <a16:creationId xmlns:a16="http://schemas.microsoft.com/office/drawing/2014/main" id="{04075FB7-5CA2-A348-B757-A683D57446F6}"/>
              </a:ext>
            </a:extLst>
          </p:cNvPr>
          <p:cNvSpPr/>
          <p:nvPr/>
        </p:nvSpPr>
        <p:spPr>
          <a:xfrm>
            <a:off x="10233722" y="4235875"/>
            <a:ext cx="800956" cy="40431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12868397"/>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E1D506D2-1423-4906-A184-A5D9DBF8EFD4}"/>
              </a:ext>
            </a:extLst>
          </p:cNvPr>
          <p:cNvSpPr>
            <a:spLocks noGrp="1"/>
          </p:cNvSpPr>
          <p:nvPr>
            <p:ph type="ctrTitle"/>
          </p:nvPr>
        </p:nvSpPr>
        <p:spPr>
          <a:xfrm>
            <a:off x="609599" y="0"/>
            <a:ext cx="10972802" cy="6858000"/>
          </a:xfrm>
        </p:spPr>
        <p:txBody>
          <a:bodyPr anchor="ctr">
            <a:normAutofit/>
          </a:bodyPr>
          <a:lstStyle/>
          <a:p>
            <a:r>
              <a:rPr lang="en-US" sz="4800" b="0" dirty="0"/>
              <a:t>Role models matter more than friends for reference bias</a:t>
            </a:r>
          </a:p>
        </p:txBody>
      </p:sp>
    </p:spTree>
    <p:extLst>
      <p:ext uri="{BB962C8B-B14F-4D97-AF65-F5344CB8AC3E}">
        <p14:creationId xmlns:p14="http://schemas.microsoft.com/office/powerpoint/2010/main" val="102145884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42E98-F45A-0646-8E20-DBF518C13124}"/>
              </a:ext>
            </a:extLst>
          </p:cNvPr>
          <p:cNvSpPr>
            <a:spLocks noGrp="1"/>
          </p:cNvSpPr>
          <p:nvPr>
            <p:ph type="title"/>
          </p:nvPr>
        </p:nvSpPr>
        <p:spPr>
          <a:xfrm>
            <a:off x="1326351" y="5602143"/>
            <a:ext cx="11366938" cy="1325563"/>
          </a:xfrm>
        </p:spPr>
        <p:txBody>
          <a:bodyPr/>
          <a:lstStyle/>
          <a:p>
            <a:r>
              <a:rPr lang="en-US" dirty="0"/>
              <a:t>Thanks</a:t>
            </a:r>
          </a:p>
        </p:txBody>
      </p:sp>
      <p:pic>
        <p:nvPicPr>
          <p:cNvPr id="7" name="Picture 6" descr="Graphical user interface, application&#10;&#10;Description automatically generated">
            <a:extLst>
              <a:ext uri="{FF2B5EF4-FFF2-40B4-BE49-F238E27FC236}">
                <a16:creationId xmlns:a16="http://schemas.microsoft.com/office/drawing/2014/main" id="{99646778-F422-C14C-AFDA-E1E9DC33FCA3}"/>
              </a:ext>
            </a:extLst>
          </p:cNvPr>
          <p:cNvPicPr>
            <a:picLocks noChangeAspect="1"/>
          </p:cNvPicPr>
          <p:nvPr/>
        </p:nvPicPr>
        <p:blipFill>
          <a:blip r:embed="rId2"/>
          <a:stretch>
            <a:fillRect/>
          </a:stretch>
        </p:blipFill>
        <p:spPr>
          <a:xfrm>
            <a:off x="0" y="0"/>
            <a:ext cx="12282974" cy="6927706"/>
          </a:xfrm>
          <a:prstGeom prst="rect">
            <a:avLst/>
          </a:prstGeom>
        </p:spPr>
      </p:pic>
      <p:sp>
        <p:nvSpPr>
          <p:cNvPr id="9" name="Slide Number Placeholder 8">
            <a:extLst>
              <a:ext uri="{FF2B5EF4-FFF2-40B4-BE49-F238E27FC236}">
                <a16:creationId xmlns:a16="http://schemas.microsoft.com/office/drawing/2014/main" id="{AFC3A6BC-75C4-2345-BC9B-5DA6D6F79566}"/>
              </a:ext>
            </a:extLst>
          </p:cNvPr>
          <p:cNvSpPr>
            <a:spLocks noGrp="1"/>
          </p:cNvSpPr>
          <p:nvPr>
            <p:ph type="sldNum" sz="quarter" idx="12"/>
          </p:nvPr>
        </p:nvSpPr>
        <p:spPr/>
        <p:txBody>
          <a:bodyPr/>
          <a:lstStyle/>
          <a:p>
            <a:fld id="{90930589-357C-2143-8130-A7B7A990D7CF}" type="slidenum">
              <a:rPr lang="en-US" smtClean="0"/>
              <a:t>61</a:t>
            </a:fld>
            <a:endParaRPr lang="en-US"/>
          </a:p>
        </p:txBody>
      </p:sp>
    </p:spTree>
    <p:extLst>
      <p:ext uri="{BB962C8B-B14F-4D97-AF65-F5344CB8AC3E}">
        <p14:creationId xmlns:p14="http://schemas.microsoft.com/office/powerpoint/2010/main" val="586186845"/>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1E2137D-CAAC-FA4D-A962-C761F2FFEE38}"/>
              </a:ext>
            </a:extLst>
          </p:cNvPr>
          <p:cNvPicPr>
            <a:picLocks noChangeAspect="1"/>
          </p:cNvPicPr>
          <p:nvPr/>
        </p:nvPicPr>
        <p:blipFill rotWithShape="1">
          <a:blip r:embed="rId3"/>
          <a:srcRect l="-10702" t="10824" r="-8345" b="14118"/>
          <a:stretch/>
        </p:blipFill>
        <p:spPr>
          <a:xfrm>
            <a:off x="9519097" y="322020"/>
            <a:ext cx="2425065" cy="2160000"/>
          </a:xfrm>
          <a:prstGeom prst="ellipse">
            <a:avLst/>
          </a:prstGeom>
        </p:spPr>
      </p:pic>
      <p:pic>
        <p:nvPicPr>
          <p:cNvPr id="4" name="Picture 3">
            <a:extLst>
              <a:ext uri="{FF2B5EF4-FFF2-40B4-BE49-F238E27FC236}">
                <a16:creationId xmlns:a16="http://schemas.microsoft.com/office/drawing/2014/main" id="{B866941D-3D15-DB46-ABC7-84F5B743AAFD}"/>
              </a:ext>
            </a:extLst>
          </p:cNvPr>
          <p:cNvPicPr>
            <a:picLocks noChangeAspect="1"/>
          </p:cNvPicPr>
          <p:nvPr/>
        </p:nvPicPr>
        <p:blipFill rotWithShape="1">
          <a:blip r:embed="rId4"/>
          <a:srcRect l="12040" r="31776"/>
          <a:stretch/>
        </p:blipFill>
        <p:spPr>
          <a:xfrm>
            <a:off x="9784162" y="2752342"/>
            <a:ext cx="2160000" cy="2160000"/>
          </a:xfrm>
          <a:prstGeom prst="ellipse">
            <a:avLst/>
          </a:prstGeom>
        </p:spPr>
      </p:pic>
      <p:pic>
        <p:nvPicPr>
          <p:cNvPr id="12" name="Picture 11">
            <a:extLst>
              <a:ext uri="{FF2B5EF4-FFF2-40B4-BE49-F238E27FC236}">
                <a16:creationId xmlns:a16="http://schemas.microsoft.com/office/drawing/2014/main" id="{AB743D9B-B3EF-2C49-88FC-6998B40458F2}"/>
              </a:ext>
            </a:extLst>
          </p:cNvPr>
          <p:cNvPicPr>
            <a:picLocks noChangeAspect="1"/>
          </p:cNvPicPr>
          <p:nvPr/>
        </p:nvPicPr>
        <p:blipFill rotWithShape="1">
          <a:blip r:embed="rId5"/>
          <a:srcRect/>
          <a:stretch/>
        </p:blipFill>
        <p:spPr>
          <a:xfrm>
            <a:off x="1808188" y="5182664"/>
            <a:ext cx="1440000" cy="1440000"/>
          </a:xfrm>
          <a:prstGeom prst="ellipse">
            <a:avLst/>
          </a:prstGeom>
        </p:spPr>
      </p:pic>
      <p:pic>
        <p:nvPicPr>
          <p:cNvPr id="13" name="Picture 12">
            <a:extLst>
              <a:ext uri="{FF2B5EF4-FFF2-40B4-BE49-F238E27FC236}">
                <a16:creationId xmlns:a16="http://schemas.microsoft.com/office/drawing/2014/main" id="{C87F867D-34AE-174E-B1B5-5C853C9EE91D}"/>
              </a:ext>
            </a:extLst>
          </p:cNvPr>
          <p:cNvPicPr>
            <a:picLocks noChangeAspect="1"/>
          </p:cNvPicPr>
          <p:nvPr/>
        </p:nvPicPr>
        <p:blipFill rotWithShape="1">
          <a:blip r:embed="rId6"/>
          <a:srcRect t="5882" b="5882"/>
          <a:stretch/>
        </p:blipFill>
        <p:spPr>
          <a:xfrm>
            <a:off x="8940561" y="5182664"/>
            <a:ext cx="1440000" cy="1440000"/>
          </a:xfrm>
          <a:prstGeom prst="ellipse">
            <a:avLst/>
          </a:prstGeom>
        </p:spPr>
      </p:pic>
      <p:pic>
        <p:nvPicPr>
          <p:cNvPr id="14" name="Picture 13">
            <a:extLst>
              <a:ext uri="{FF2B5EF4-FFF2-40B4-BE49-F238E27FC236}">
                <a16:creationId xmlns:a16="http://schemas.microsoft.com/office/drawing/2014/main" id="{BAB6D1E0-755A-E643-983A-AC2E1C7B985D}"/>
              </a:ext>
            </a:extLst>
          </p:cNvPr>
          <p:cNvPicPr>
            <a:picLocks noChangeAspect="1"/>
          </p:cNvPicPr>
          <p:nvPr/>
        </p:nvPicPr>
        <p:blipFill rotWithShape="1">
          <a:blip r:embed="rId7"/>
          <a:srcRect l="26941" t="513" r="6392" b="-513"/>
          <a:stretch/>
        </p:blipFill>
        <p:spPr>
          <a:xfrm>
            <a:off x="3591281" y="5182664"/>
            <a:ext cx="1440000" cy="1440000"/>
          </a:xfrm>
          <a:prstGeom prst="ellipse">
            <a:avLst/>
          </a:prstGeom>
        </p:spPr>
      </p:pic>
      <p:pic>
        <p:nvPicPr>
          <p:cNvPr id="15" name="Picture 14">
            <a:extLst>
              <a:ext uri="{FF2B5EF4-FFF2-40B4-BE49-F238E27FC236}">
                <a16:creationId xmlns:a16="http://schemas.microsoft.com/office/drawing/2014/main" id="{9B9986A9-E174-F64D-A8EB-52E1F88DDD7D}"/>
              </a:ext>
            </a:extLst>
          </p:cNvPr>
          <p:cNvPicPr>
            <a:picLocks noChangeAspect="1"/>
          </p:cNvPicPr>
          <p:nvPr/>
        </p:nvPicPr>
        <p:blipFill rotWithShape="1">
          <a:blip r:embed="rId8"/>
          <a:srcRect/>
          <a:stretch/>
        </p:blipFill>
        <p:spPr>
          <a:xfrm>
            <a:off x="10723654" y="5182664"/>
            <a:ext cx="1440000" cy="1440000"/>
          </a:xfrm>
          <a:prstGeom prst="ellipse">
            <a:avLst/>
          </a:prstGeom>
        </p:spPr>
      </p:pic>
      <p:pic>
        <p:nvPicPr>
          <p:cNvPr id="16" name="Picture 15">
            <a:extLst>
              <a:ext uri="{FF2B5EF4-FFF2-40B4-BE49-F238E27FC236}">
                <a16:creationId xmlns:a16="http://schemas.microsoft.com/office/drawing/2014/main" id="{7983D754-9264-8D4B-B41F-672285AAA829}"/>
              </a:ext>
            </a:extLst>
          </p:cNvPr>
          <p:cNvPicPr>
            <a:picLocks noChangeAspect="1"/>
          </p:cNvPicPr>
          <p:nvPr/>
        </p:nvPicPr>
        <p:blipFill rotWithShape="1">
          <a:blip r:embed="rId9"/>
          <a:srcRect/>
          <a:stretch/>
        </p:blipFill>
        <p:spPr>
          <a:xfrm>
            <a:off x="7157467" y="5182664"/>
            <a:ext cx="1440001" cy="1440001"/>
          </a:xfrm>
          <a:prstGeom prst="ellipse">
            <a:avLst/>
          </a:prstGeom>
        </p:spPr>
      </p:pic>
      <p:pic>
        <p:nvPicPr>
          <p:cNvPr id="17" name="Picture 16">
            <a:extLst>
              <a:ext uri="{FF2B5EF4-FFF2-40B4-BE49-F238E27FC236}">
                <a16:creationId xmlns:a16="http://schemas.microsoft.com/office/drawing/2014/main" id="{FCEC1D98-B230-7E4E-9FF8-33DED9739A57}"/>
              </a:ext>
            </a:extLst>
          </p:cNvPr>
          <p:cNvPicPr>
            <a:picLocks noChangeAspect="1"/>
          </p:cNvPicPr>
          <p:nvPr/>
        </p:nvPicPr>
        <p:blipFill rotWithShape="1">
          <a:blip r:embed="rId10"/>
          <a:srcRect/>
          <a:stretch/>
        </p:blipFill>
        <p:spPr>
          <a:xfrm>
            <a:off x="5374374" y="5182664"/>
            <a:ext cx="1440000" cy="1440000"/>
          </a:xfrm>
          <a:prstGeom prst="ellipse">
            <a:avLst/>
          </a:prstGeom>
        </p:spPr>
      </p:pic>
      <p:pic>
        <p:nvPicPr>
          <p:cNvPr id="18" name="Picture 17">
            <a:extLst>
              <a:ext uri="{FF2B5EF4-FFF2-40B4-BE49-F238E27FC236}">
                <a16:creationId xmlns:a16="http://schemas.microsoft.com/office/drawing/2014/main" id="{DFC543A7-BE4E-7645-A8B2-08F5979B4FCB}"/>
              </a:ext>
            </a:extLst>
          </p:cNvPr>
          <p:cNvPicPr>
            <a:picLocks noChangeAspect="1"/>
          </p:cNvPicPr>
          <p:nvPr/>
        </p:nvPicPr>
        <p:blipFill>
          <a:blip r:embed="rId11"/>
          <a:stretch>
            <a:fillRect/>
          </a:stretch>
        </p:blipFill>
        <p:spPr>
          <a:xfrm>
            <a:off x="25095" y="5182664"/>
            <a:ext cx="1440000" cy="1440000"/>
          </a:xfrm>
          <a:prstGeom prst="ellipse">
            <a:avLst/>
          </a:prstGeom>
        </p:spPr>
      </p:pic>
      <p:sp>
        <p:nvSpPr>
          <p:cNvPr id="19" name="TextBox 18">
            <a:extLst>
              <a:ext uri="{FF2B5EF4-FFF2-40B4-BE49-F238E27FC236}">
                <a16:creationId xmlns:a16="http://schemas.microsoft.com/office/drawing/2014/main" id="{0573E867-B2A2-3047-B251-1956BC707C0C}"/>
              </a:ext>
            </a:extLst>
          </p:cNvPr>
          <p:cNvSpPr txBox="1"/>
          <p:nvPr/>
        </p:nvSpPr>
        <p:spPr>
          <a:xfrm>
            <a:off x="2435257" y="1189357"/>
            <a:ext cx="6378743" cy="3077766"/>
          </a:xfrm>
          <a:prstGeom prst="rect">
            <a:avLst/>
          </a:prstGeom>
          <a:noFill/>
        </p:spPr>
        <p:txBody>
          <a:bodyPr wrap="square" rtlCol="0">
            <a:spAutoFit/>
          </a:bodyPr>
          <a:lstStyle/>
          <a:p>
            <a:pPr algn="l"/>
            <a:r>
              <a:rPr lang="en-US" sz="3600" dirty="0">
                <a:latin typeface="Helvetica" pitchFamily="2" charset="0"/>
              </a:rPr>
              <a:t>Thank you!</a:t>
            </a:r>
          </a:p>
          <a:p>
            <a:pPr algn="l"/>
            <a:endParaRPr lang="en-US" sz="1400" dirty="0">
              <a:latin typeface="Helvetica" pitchFamily="2" charset="0"/>
            </a:endParaRPr>
          </a:p>
          <a:p>
            <a:pPr algn="l"/>
            <a:endParaRPr lang="en-US" sz="1600" dirty="0">
              <a:latin typeface="Helvetica" pitchFamily="2" charset="0"/>
            </a:endParaRPr>
          </a:p>
          <a:p>
            <a:pPr algn="l"/>
            <a:r>
              <a:rPr lang="en-US" sz="1600" b="1" dirty="0">
                <a:latin typeface="Helvetica" pitchFamily="2" charset="0"/>
              </a:rPr>
              <a:t>And thanks to</a:t>
            </a:r>
          </a:p>
          <a:p>
            <a:r>
              <a:rPr lang="en-US" sz="1600" dirty="0">
                <a:latin typeface="Helvetica" pitchFamily="2" charset="0"/>
              </a:rPr>
              <a:t>Angela L. Duckworth</a:t>
            </a:r>
            <a:endParaRPr lang="en-US" sz="1600" b="1" dirty="0">
              <a:latin typeface="Helvetica" pitchFamily="2" charset="0"/>
            </a:endParaRPr>
          </a:p>
          <a:p>
            <a:pPr algn="l"/>
            <a:r>
              <a:rPr lang="en-US" sz="1600" dirty="0">
                <a:latin typeface="Helvetica" pitchFamily="2" charset="0"/>
              </a:rPr>
              <a:t>David S Yeager, Joseph O’Brien			(UT Austin)</a:t>
            </a:r>
          </a:p>
          <a:p>
            <a:pPr algn="l"/>
            <a:r>
              <a:rPr lang="en-US" sz="1600" dirty="0">
                <a:latin typeface="Helvetica" pitchFamily="2" charset="0"/>
              </a:rPr>
              <a:t>Pablo Peña 							(U Chicago)</a:t>
            </a:r>
          </a:p>
          <a:p>
            <a:pPr algn="l"/>
            <a:r>
              <a:rPr lang="en-US" sz="1600" dirty="0">
                <a:latin typeface="Helvetica" pitchFamily="2" charset="0"/>
              </a:rPr>
              <a:t>Tim Kautz, Amy </a:t>
            </a:r>
            <a:r>
              <a:rPr lang="en-US" sz="1600" dirty="0" err="1">
                <a:latin typeface="Helvetica" pitchFamily="2" charset="0"/>
              </a:rPr>
              <a:t>Defnet</a:t>
            </a:r>
            <a:r>
              <a:rPr lang="en-US" sz="1600" dirty="0">
                <a:latin typeface="Helvetica" pitchFamily="2" charset="0"/>
              </a:rPr>
              <a:t>, Kate </a:t>
            </a:r>
            <a:r>
              <a:rPr lang="en-US" sz="1600" dirty="0" err="1">
                <a:latin typeface="Helvetica" pitchFamily="2" charset="0"/>
              </a:rPr>
              <a:t>Munkacsy</a:t>
            </a:r>
            <a:r>
              <a:rPr lang="en-US" sz="1600" dirty="0">
                <a:latin typeface="Helvetica" pitchFamily="2" charset="0"/>
              </a:rPr>
              <a:t>		(Mathematica)</a:t>
            </a:r>
          </a:p>
          <a:p>
            <a:pPr algn="l"/>
            <a:r>
              <a:rPr lang="en-US" sz="1600" dirty="0">
                <a:latin typeface="Helvetica" pitchFamily="2" charset="0"/>
              </a:rPr>
              <a:t>Brian </a:t>
            </a:r>
            <a:r>
              <a:rPr lang="en-US" sz="1600" dirty="0" err="1">
                <a:latin typeface="Helvetica" pitchFamily="2" charset="0"/>
              </a:rPr>
              <a:t>Galla</a:t>
            </a:r>
            <a:r>
              <a:rPr lang="en-US" sz="1600" dirty="0">
                <a:latin typeface="Helvetica" pitchFamily="2" charset="0"/>
              </a:rPr>
              <a:t> 							(U Pitt)</a:t>
            </a:r>
          </a:p>
          <a:p>
            <a:pPr algn="l"/>
            <a:r>
              <a:rPr lang="en-US" sz="1600" dirty="0">
                <a:latin typeface="Helvetica" pitchFamily="2" charset="0"/>
              </a:rPr>
              <a:t>Sidney </a:t>
            </a:r>
            <a:r>
              <a:rPr lang="en-US" sz="1600" dirty="0" err="1">
                <a:latin typeface="Helvetica" pitchFamily="2" charset="0"/>
              </a:rPr>
              <a:t>D’Mello</a:t>
            </a:r>
            <a:r>
              <a:rPr lang="en-US" sz="1600" dirty="0">
                <a:latin typeface="Helvetica" pitchFamily="2" charset="0"/>
              </a:rPr>
              <a:t> 						(UC Boulder)</a:t>
            </a:r>
          </a:p>
          <a:p>
            <a:pPr algn="l"/>
            <a:r>
              <a:rPr lang="en-US" sz="1600" dirty="0">
                <a:latin typeface="Helvetica" pitchFamily="2" charset="0"/>
              </a:rPr>
              <a:t>Peter </a:t>
            </a:r>
            <a:r>
              <a:rPr lang="en-US" sz="1600" dirty="0" err="1">
                <a:latin typeface="Helvetica" pitchFamily="2" charset="0"/>
              </a:rPr>
              <a:t>Meindl</a:t>
            </a:r>
            <a:r>
              <a:rPr lang="en-US" sz="1600" dirty="0">
                <a:latin typeface="Helvetica" pitchFamily="2" charset="0"/>
              </a:rPr>
              <a:t>							(West Point)</a:t>
            </a:r>
            <a:endParaRPr lang="en-US" sz="1400" dirty="0">
              <a:latin typeface="Helvetica" pitchFamily="2" charset="0"/>
            </a:endParaRPr>
          </a:p>
        </p:txBody>
      </p:sp>
      <p:sp>
        <p:nvSpPr>
          <p:cNvPr id="5" name="Slide Number Placeholder 4">
            <a:extLst>
              <a:ext uri="{FF2B5EF4-FFF2-40B4-BE49-F238E27FC236}">
                <a16:creationId xmlns:a16="http://schemas.microsoft.com/office/drawing/2014/main" id="{38906C49-E3A0-695A-FB26-320D3DD3A33A}"/>
              </a:ext>
            </a:extLst>
          </p:cNvPr>
          <p:cNvSpPr>
            <a:spLocks noGrp="1"/>
          </p:cNvSpPr>
          <p:nvPr>
            <p:ph type="sldNum" sz="quarter" idx="12"/>
          </p:nvPr>
        </p:nvSpPr>
        <p:spPr/>
        <p:txBody>
          <a:bodyPr/>
          <a:lstStyle/>
          <a:p>
            <a:fld id="{5A731768-43F7-7646-8F6F-831FF93FBEA7}" type="slidenum">
              <a:rPr lang="en-US" smtClean="0"/>
              <a:t>62</a:t>
            </a:fld>
            <a:endParaRPr lang="en-US"/>
          </a:p>
        </p:txBody>
      </p:sp>
      <p:pic>
        <p:nvPicPr>
          <p:cNvPr id="6" name="Picture 5">
            <a:extLst>
              <a:ext uri="{FF2B5EF4-FFF2-40B4-BE49-F238E27FC236}">
                <a16:creationId xmlns:a16="http://schemas.microsoft.com/office/drawing/2014/main" id="{A4FFE70F-B569-C917-E0E8-CB09B741C1F8}"/>
              </a:ext>
            </a:extLst>
          </p:cNvPr>
          <p:cNvPicPr>
            <a:picLocks noChangeAspect="1"/>
          </p:cNvPicPr>
          <p:nvPr/>
        </p:nvPicPr>
        <p:blipFill rotWithShape="1">
          <a:blip r:embed="rId12"/>
          <a:srcRect l="689" t="503" r="-689" b="19284"/>
          <a:stretch/>
        </p:blipFill>
        <p:spPr>
          <a:xfrm>
            <a:off x="25095" y="3547123"/>
            <a:ext cx="1440001" cy="1440001"/>
          </a:xfrm>
          <a:prstGeom prst="ellipse">
            <a:avLst/>
          </a:prstGeom>
        </p:spPr>
      </p:pic>
    </p:spTree>
    <p:extLst>
      <p:ext uri="{BB962C8B-B14F-4D97-AF65-F5344CB8AC3E}">
        <p14:creationId xmlns:p14="http://schemas.microsoft.com/office/powerpoint/2010/main" val="19664527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642E98-F45A-0646-8E20-DBF518C13124}"/>
              </a:ext>
            </a:extLst>
          </p:cNvPr>
          <p:cNvSpPr>
            <a:spLocks noGrp="1"/>
          </p:cNvSpPr>
          <p:nvPr>
            <p:ph type="title"/>
          </p:nvPr>
        </p:nvSpPr>
        <p:spPr>
          <a:xfrm>
            <a:off x="1326351" y="5602143"/>
            <a:ext cx="11366938" cy="1325563"/>
          </a:xfrm>
        </p:spPr>
        <p:txBody>
          <a:bodyPr/>
          <a:lstStyle/>
          <a:p>
            <a:r>
              <a:rPr lang="en-US" dirty="0"/>
              <a:t>Thanks</a:t>
            </a:r>
          </a:p>
        </p:txBody>
      </p:sp>
      <p:pic>
        <p:nvPicPr>
          <p:cNvPr id="7" name="Picture 6" descr="Graphical user interface, application&#10;&#10;Description automatically generated">
            <a:extLst>
              <a:ext uri="{FF2B5EF4-FFF2-40B4-BE49-F238E27FC236}">
                <a16:creationId xmlns:a16="http://schemas.microsoft.com/office/drawing/2014/main" id="{99646778-F422-C14C-AFDA-E1E9DC33FCA3}"/>
              </a:ext>
            </a:extLst>
          </p:cNvPr>
          <p:cNvPicPr>
            <a:picLocks noChangeAspect="1"/>
          </p:cNvPicPr>
          <p:nvPr/>
        </p:nvPicPr>
        <p:blipFill>
          <a:blip r:embed="rId3"/>
          <a:stretch>
            <a:fillRect/>
          </a:stretch>
        </p:blipFill>
        <p:spPr>
          <a:xfrm>
            <a:off x="0" y="0"/>
            <a:ext cx="12282974" cy="6927706"/>
          </a:xfrm>
          <a:prstGeom prst="rect">
            <a:avLst/>
          </a:prstGeom>
        </p:spPr>
      </p:pic>
      <p:sp>
        <p:nvSpPr>
          <p:cNvPr id="9" name="Slide Number Placeholder 8">
            <a:extLst>
              <a:ext uri="{FF2B5EF4-FFF2-40B4-BE49-F238E27FC236}">
                <a16:creationId xmlns:a16="http://schemas.microsoft.com/office/drawing/2014/main" id="{AFC3A6BC-75C4-2345-BC9B-5DA6D6F79566}"/>
              </a:ext>
            </a:extLst>
          </p:cNvPr>
          <p:cNvSpPr>
            <a:spLocks noGrp="1"/>
          </p:cNvSpPr>
          <p:nvPr>
            <p:ph type="sldNum" sz="quarter" idx="12"/>
          </p:nvPr>
        </p:nvSpPr>
        <p:spPr/>
        <p:txBody>
          <a:bodyPr/>
          <a:lstStyle/>
          <a:p>
            <a:fld id="{90930589-357C-2143-8130-A7B7A990D7CF}" type="slidenum">
              <a:rPr lang="en-US" smtClean="0"/>
              <a:t>7</a:t>
            </a:fld>
            <a:endParaRPr lang="en-US"/>
          </a:p>
        </p:txBody>
      </p:sp>
    </p:spTree>
    <p:extLst>
      <p:ext uri="{BB962C8B-B14F-4D97-AF65-F5344CB8AC3E}">
        <p14:creationId xmlns:p14="http://schemas.microsoft.com/office/powerpoint/2010/main" val="26823513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bbinghaus illusion - Wikipedia">
            <a:extLst>
              <a:ext uri="{FF2B5EF4-FFF2-40B4-BE49-F238E27FC236}">
                <a16:creationId xmlns:a16="http://schemas.microsoft.com/office/drawing/2014/main" id="{3630448E-5A85-D44C-8A12-2FCE6F57DED3}"/>
              </a:ext>
            </a:extLst>
          </p:cNvPr>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3497282" y="1882239"/>
            <a:ext cx="5418942" cy="3332834"/>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EE584C43-27D1-094A-9AD3-6B7B2504C9FE}"/>
              </a:ext>
            </a:extLst>
          </p:cNvPr>
          <p:cNvSpPr>
            <a:spLocks noGrp="1"/>
          </p:cNvSpPr>
          <p:nvPr>
            <p:ph type="sldNum" sz="quarter" idx="12"/>
          </p:nvPr>
        </p:nvSpPr>
        <p:spPr/>
        <p:txBody>
          <a:bodyPr/>
          <a:lstStyle/>
          <a:p>
            <a:fld id="{90930589-357C-2143-8130-A7B7A990D7CF}" type="slidenum">
              <a:rPr lang="en-US" smtClean="0"/>
              <a:t>8</a:t>
            </a:fld>
            <a:endParaRPr lang="en-US"/>
          </a:p>
        </p:txBody>
      </p:sp>
      <p:sp>
        <p:nvSpPr>
          <p:cNvPr id="3" name="Donut 2">
            <a:extLst>
              <a:ext uri="{FF2B5EF4-FFF2-40B4-BE49-F238E27FC236}">
                <a16:creationId xmlns:a16="http://schemas.microsoft.com/office/drawing/2014/main" id="{00ED2F4C-BB53-B541-9985-CCE63D6C03FF}"/>
              </a:ext>
            </a:extLst>
          </p:cNvPr>
          <p:cNvSpPr/>
          <p:nvPr/>
        </p:nvSpPr>
        <p:spPr>
          <a:xfrm>
            <a:off x="3497282" y="1645071"/>
            <a:ext cx="3553223" cy="3686395"/>
          </a:xfrm>
          <a:prstGeom prst="donut">
            <a:avLst>
              <a:gd name="adj" fmla="val 37792"/>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Donut 6">
            <a:extLst>
              <a:ext uri="{FF2B5EF4-FFF2-40B4-BE49-F238E27FC236}">
                <a16:creationId xmlns:a16="http://schemas.microsoft.com/office/drawing/2014/main" id="{BE0C675B-C8C7-3246-AE53-9F2C2FEEE4AB}"/>
              </a:ext>
            </a:extLst>
          </p:cNvPr>
          <p:cNvSpPr/>
          <p:nvPr/>
        </p:nvSpPr>
        <p:spPr>
          <a:xfrm>
            <a:off x="7197822" y="2706129"/>
            <a:ext cx="1674301" cy="1692875"/>
          </a:xfrm>
          <a:prstGeom prst="donut">
            <a:avLst>
              <a:gd name="adj" fmla="val 34408"/>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TextBox 8">
            <a:extLst>
              <a:ext uri="{FF2B5EF4-FFF2-40B4-BE49-F238E27FC236}">
                <a16:creationId xmlns:a16="http://schemas.microsoft.com/office/drawing/2014/main" id="{41380858-3388-9047-BCFE-BDFD5693A568}"/>
              </a:ext>
            </a:extLst>
          </p:cNvPr>
          <p:cNvSpPr txBox="1"/>
          <p:nvPr/>
        </p:nvSpPr>
        <p:spPr>
          <a:xfrm>
            <a:off x="0" y="6519446"/>
            <a:ext cx="6153864" cy="338554"/>
          </a:xfrm>
          <a:prstGeom prst="rect">
            <a:avLst/>
          </a:prstGeom>
          <a:noFill/>
        </p:spPr>
        <p:txBody>
          <a:bodyPr wrap="none" rtlCol="0">
            <a:spAutoFit/>
          </a:bodyPr>
          <a:lstStyle/>
          <a:p>
            <a:r>
              <a:rPr lang="en-US" sz="1600" dirty="0">
                <a:solidFill>
                  <a:schemeClr val="tx1">
                    <a:lumMod val="50000"/>
                    <a:lumOff val="50000"/>
                  </a:schemeClr>
                </a:solidFill>
                <a:latin typeface="Helvetica" pitchFamily="2" charset="0"/>
              </a:rPr>
              <a:t>Duckworth &amp; Yeager (2015), West et al., (2016), Lira et al., (2022)</a:t>
            </a:r>
          </a:p>
        </p:txBody>
      </p:sp>
      <p:sp>
        <p:nvSpPr>
          <p:cNvPr id="10" name="Title 1">
            <a:extLst>
              <a:ext uri="{FF2B5EF4-FFF2-40B4-BE49-F238E27FC236}">
                <a16:creationId xmlns:a16="http://schemas.microsoft.com/office/drawing/2014/main" id="{861EBCD9-B4B4-695A-5498-2CD20FEAD8F4}"/>
              </a:ext>
            </a:extLst>
          </p:cNvPr>
          <p:cNvSpPr>
            <a:spLocks noGrp="1"/>
          </p:cNvSpPr>
          <p:nvPr>
            <p:ph type="title"/>
          </p:nvPr>
        </p:nvSpPr>
        <p:spPr>
          <a:xfrm>
            <a:off x="838200" y="365125"/>
            <a:ext cx="10515600" cy="1325563"/>
          </a:xfrm>
        </p:spPr>
        <p:txBody>
          <a:bodyPr/>
          <a:lstStyle/>
          <a:p>
            <a:r>
              <a:rPr lang="en-US" dirty="0"/>
              <a:t>What is reference bias?</a:t>
            </a:r>
          </a:p>
        </p:txBody>
      </p:sp>
    </p:spTree>
    <p:extLst>
      <p:ext uri="{BB962C8B-B14F-4D97-AF65-F5344CB8AC3E}">
        <p14:creationId xmlns:p14="http://schemas.microsoft.com/office/powerpoint/2010/main" val="17501740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F76C3-740C-0549-AB22-0CACBFDE3C70}"/>
              </a:ext>
            </a:extLst>
          </p:cNvPr>
          <p:cNvSpPr>
            <a:spLocks noGrp="1"/>
          </p:cNvSpPr>
          <p:nvPr>
            <p:ph type="title"/>
          </p:nvPr>
        </p:nvSpPr>
        <p:spPr/>
        <p:txBody>
          <a:bodyPr/>
          <a:lstStyle/>
          <a:p>
            <a:r>
              <a:rPr lang="en-US" dirty="0"/>
              <a:t>What is reference bias?</a:t>
            </a:r>
          </a:p>
        </p:txBody>
      </p:sp>
      <p:pic>
        <p:nvPicPr>
          <p:cNvPr id="1026" name="Picture 2" descr="Ebbinghaus illusion - Wikipedia">
            <a:extLst>
              <a:ext uri="{FF2B5EF4-FFF2-40B4-BE49-F238E27FC236}">
                <a16:creationId xmlns:a16="http://schemas.microsoft.com/office/drawing/2014/main" id="{3630448E-5A85-D44C-8A12-2FCE6F57DED3}"/>
              </a:ext>
            </a:extLst>
          </p:cNvPr>
          <p:cNvPicPr>
            <a:picLocks noChangeAspect="1" noChangeArrowheads="1"/>
          </p:cNvPicPr>
          <p:nvPr/>
        </p:nvPicPr>
        <p:blipFill>
          <a:blip r:embed="rId3">
            <a:grayscl/>
            <a:extLst>
              <a:ext uri="{28A0092B-C50C-407E-A947-70E740481C1C}">
                <a14:useLocalDpi xmlns:a14="http://schemas.microsoft.com/office/drawing/2010/main" val="0"/>
              </a:ext>
            </a:extLst>
          </a:blip>
          <a:srcRect/>
          <a:stretch>
            <a:fillRect/>
          </a:stretch>
        </p:blipFill>
        <p:spPr bwMode="auto">
          <a:xfrm>
            <a:off x="3497282" y="1882239"/>
            <a:ext cx="5418942" cy="3332834"/>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EE584C43-27D1-094A-9AD3-6B7B2504C9FE}"/>
              </a:ext>
            </a:extLst>
          </p:cNvPr>
          <p:cNvSpPr>
            <a:spLocks noGrp="1"/>
          </p:cNvSpPr>
          <p:nvPr>
            <p:ph type="sldNum" sz="quarter" idx="12"/>
          </p:nvPr>
        </p:nvSpPr>
        <p:spPr/>
        <p:txBody>
          <a:bodyPr/>
          <a:lstStyle/>
          <a:p>
            <a:fld id="{90930589-357C-2143-8130-A7B7A990D7CF}" type="slidenum">
              <a:rPr lang="en-US" smtClean="0"/>
              <a:t>9</a:t>
            </a:fld>
            <a:endParaRPr lang="en-US"/>
          </a:p>
        </p:txBody>
      </p:sp>
      <p:sp>
        <p:nvSpPr>
          <p:cNvPr id="6" name="TextBox 5">
            <a:extLst>
              <a:ext uri="{FF2B5EF4-FFF2-40B4-BE49-F238E27FC236}">
                <a16:creationId xmlns:a16="http://schemas.microsoft.com/office/drawing/2014/main" id="{C786CFB0-E80F-0B41-B7C1-271857721940}"/>
              </a:ext>
            </a:extLst>
          </p:cNvPr>
          <p:cNvSpPr txBox="1"/>
          <p:nvPr/>
        </p:nvSpPr>
        <p:spPr>
          <a:xfrm>
            <a:off x="0" y="6519446"/>
            <a:ext cx="6153864" cy="338554"/>
          </a:xfrm>
          <a:prstGeom prst="rect">
            <a:avLst/>
          </a:prstGeom>
          <a:noFill/>
        </p:spPr>
        <p:txBody>
          <a:bodyPr wrap="none" rtlCol="0">
            <a:spAutoFit/>
          </a:bodyPr>
          <a:lstStyle/>
          <a:p>
            <a:r>
              <a:rPr lang="en-US" sz="1600" dirty="0">
                <a:solidFill>
                  <a:schemeClr val="tx1">
                    <a:lumMod val="50000"/>
                    <a:lumOff val="50000"/>
                  </a:schemeClr>
                </a:solidFill>
                <a:latin typeface="Helvetica" pitchFamily="2" charset="0"/>
              </a:rPr>
              <a:t>Duckworth &amp; Yeager (2015), West et al., (2016), Lira et al., (2022)</a:t>
            </a:r>
          </a:p>
        </p:txBody>
      </p:sp>
      <p:sp>
        <p:nvSpPr>
          <p:cNvPr id="7" name="Rectangle 6">
            <a:extLst>
              <a:ext uri="{FF2B5EF4-FFF2-40B4-BE49-F238E27FC236}">
                <a16:creationId xmlns:a16="http://schemas.microsoft.com/office/drawing/2014/main" id="{CF2C1639-4D14-4AE5-B078-1D292F6F5A0D}"/>
              </a:ext>
            </a:extLst>
          </p:cNvPr>
          <p:cNvSpPr/>
          <p:nvPr/>
        </p:nvSpPr>
        <p:spPr>
          <a:xfrm>
            <a:off x="1118191" y="5508216"/>
            <a:ext cx="9955618" cy="646331"/>
          </a:xfrm>
          <a:prstGeom prst="rect">
            <a:avLst/>
          </a:prstGeom>
        </p:spPr>
        <p:txBody>
          <a:bodyPr wrap="square">
            <a:spAutoFit/>
          </a:bodyPr>
          <a:lstStyle/>
          <a:p>
            <a:pPr algn="ctr"/>
            <a:r>
              <a:rPr lang="en-US" dirty="0">
                <a:latin typeface="Helvetica" pitchFamily="2" charset="0"/>
              </a:rPr>
              <a:t>Reference bias is systematic error that arises when participants use </a:t>
            </a:r>
            <a:r>
              <a:rPr lang="en-US" i="1" dirty="0">
                <a:latin typeface="Helvetica" pitchFamily="2" charset="0"/>
              </a:rPr>
              <a:t>different </a:t>
            </a:r>
            <a:r>
              <a:rPr lang="en-US" dirty="0">
                <a:latin typeface="Helvetica" pitchFamily="2" charset="0"/>
              </a:rPr>
              <a:t>implicit standards to judge their behavior when responding to the </a:t>
            </a:r>
            <a:r>
              <a:rPr lang="en-US" i="1" dirty="0">
                <a:latin typeface="Helvetica" pitchFamily="2" charset="0"/>
              </a:rPr>
              <a:t>same</a:t>
            </a:r>
            <a:r>
              <a:rPr lang="en-US" dirty="0">
                <a:latin typeface="Helvetica" pitchFamily="2" charset="0"/>
              </a:rPr>
              <a:t> questionnaire items</a:t>
            </a:r>
          </a:p>
        </p:txBody>
      </p:sp>
    </p:spTree>
    <p:extLst>
      <p:ext uri="{BB962C8B-B14F-4D97-AF65-F5344CB8AC3E}">
        <p14:creationId xmlns:p14="http://schemas.microsoft.com/office/powerpoint/2010/main" val="287510958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Franklin Gothic">
      <a:majorFont>
        <a:latin typeface="Franklin Gothic Medium" panose="020B0603020102020204"/>
        <a:ea typeface=""/>
        <a:cs typeface=""/>
        <a:font script="Jpan" typeface="HG創英角ｺﾞｼｯｸUB"/>
        <a:font script="Hang" typeface="돋움"/>
        <a:font script="Hans" typeface="隶书"/>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Franklin Gothic Book" panose="020B0503020102020204"/>
        <a:ea typeface=""/>
        <a:cs typeface=""/>
        <a:font script="Jpan" typeface="HGｺﾞｼｯｸE"/>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3390</TotalTime>
  <Words>3790</Words>
  <Application>Microsoft Macintosh PowerPoint</Application>
  <PresentationFormat>Widescreen</PresentationFormat>
  <Paragraphs>724</Paragraphs>
  <Slides>62</Slides>
  <Notes>46</Notes>
  <HiddenSlides>20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62</vt:i4>
      </vt:variant>
    </vt:vector>
  </HeadingPairs>
  <TitlesOfParts>
    <vt:vector size="67" baseType="lpstr">
      <vt:lpstr>Arial</vt:lpstr>
      <vt:lpstr>Calibri</vt:lpstr>
      <vt:lpstr>Franklin Gothic Book</vt:lpstr>
      <vt:lpstr>Helvetica</vt:lpstr>
      <vt:lpstr>Office Theme</vt:lpstr>
      <vt:lpstr>Compared to Whom? </vt:lpstr>
      <vt:lpstr>How much self-control do you have when it comes to exercise?</vt:lpstr>
      <vt:lpstr>Thanks</vt:lpstr>
      <vt:lpstr>Thanks</vt:lpstr>
      <vt:lpstr>Thanks</vt:lpstr>
      <vt:lpstr>Thanks</vt:lpstr>
      <vt:lpstr>Thanks</vt:lpstr>
      <vt:lpstr>What is reference bias?</vt:lpstr>
      <vt:lpstr>What is reference bias?</vt:lpstr>
      <vt:lpstr>How do we answer questionnaires?</vt:lpstr>
      <vt:lpstr>How do we answer questionnaires?</vt:lpstr>
      <vt:lpstr>If a person has a lot of self-control when it comes to exercise,  how many minutes per day would you guess they work out?</vt:lpstr>
      <vt:lpstr>PowerPoint Presentation</vt:lpstr>
      <vt:lpstr>KIPP charter schools increase test scores and  college enrollment but not self-reported self-control</vt:lpstr>
      <vt:lpstr>The average Japanese citizen rates themselves as less conscientious than the average American citizen</vt:lpstr>
      <vt:lpstr>Even though cultural experts and objective markers of conscientiousness negatively relate to self-reports</vt:lpstr>
      <vt:lpstr>This evidence might not be conclusive because…</vt:lpstr>
      <vt:lpstr>PowerPoint Presentation</vt:lpstr>
      <vt:lpstr>To estimate reference bias, we do something unusual</vt:lpstr>
      <vt:lpstr>To estimate reference bias, we do something unusual</vt:lpstr>
      <vt:lpstr>To estimate reference bias, we do something unusual</vt:lpstr>
      <vt:lpstr>Evidence for reference bias within schools in a natural experiment in Mexico</vt:lpstr>
      <vt:lpstr>Evidence for reference bias within schools</vt:lpstr>
      <vt:lpstr>Task measures of self-regulation are not contaminated by reference bias</vt:lpstr>
      <vt:lpstr>Where do standards come from?</vt:lpstr>
      <vt:lpstr>Think of a close friend with whom you spend a lot of time.  How many minutes per day would you guess they work out?</vt:lpstr>
      <vt:lpstr>Think of someone you know who has a lot of self-control  when it comes to exercise.  How many minutes per day would you guess they work out?</vt:lpstr>
      <vt:lpstr>PowerPoint Presentation</vt:lpstr>
      <vt:lpstr> How many minutes per day do you work out?</vt:lpstr>
      <vt:lpstr>Study 1</vt:lpstr>
      <vt:lpstr>Networks of friendship and role models are distinct</vt:lpstr>
      <vt:lpstr>Exemplars have higher GPA than the ego</vt:lpstr>
      <vt:lpstr>Evidence that role models—not friends–account for reference bias</vt:lpstr>
      <vt:lpstr>But the opposite is true for student grades</vt:lpstr>
      <vt:lpstr>And the effect is driven by close outgoing ties</vt:lpstr>
      <vt:lpstr>Discussion</vt:lpstr>
      <vt:lpstr>Study 2</vt:lpstr>
      <vt:lpstr>Method</vt:lpstr>
      <vt:lpstr>Role models matter twice as much than friends for standards</vt:lpstr>
      <vt:lpstr>PowerPoint Presentation</vt:lpstr>
      <vt:lpstr>Domain Specific Results</vt:lpstr>
      <vt:lpstr>Role models set the high standards, and friends the low standards</vt:lpstr>
      <vt:lpstr>Results are not explainable by differences in ease of judgement</vt:lpstr>
      <vt:lpstr>Results are moderated by the domain</vt:lpstr>
      <vt:lpstr>Results are not moderated by domain importance</vt:lpstr>
      <vt:lpstr>Discussion</vt:lpstr>
      <vt:lpstr>Proposed Study 3</vt:lpstr>
      <vt:lpstr> How many minutes per day do you work out?</vt:lpstr>
      <vt:lpstr> How many minutes per day do you work out?</vt:lpstr>
      <vt:lpstr> Imagine two hypothetical people: John, a friend, and Stacy, someone else you know</vt:lpstr>
      <vt:lpstr>Imagine you just learned that </vt:lpstr>
      <vt:lpstr>Imagine you just met two people</vt:lpstr>
      <vt:lpstr>Imagine that a year goes by. John becomes a close friend. You see Stacy a couple of times and she seems very self-controlled for exercise</vt:lpstr>
      <vt:lpstr>Four conditions</vt:lpstr>
      <vt:lpstr>With that in mind…</vt:lpstr>
      <vt:lpstr>If a person has a lot of self-control when it comes to exercise,  how many minutes per day would you guess they work out?</vt:lpstr>
      <vt:lpstr>How much self-control do you have when it comes to exercise?</vt:lpstr>
      <vt:lpstr>The setup</vt:lpstr>
      <vt:lpstr>Important decisions</vt:lpstr>
      <vt:lpstr>Role models matter more than friends for reference bias</vt:lpstr>
      <vt:lpstr>Thanks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Friends and Role Models</dc:title>
  <dc:creator>Lira Luttges, Benjamin</dc:creator>
  <cp:lastModifiedBy>Lira Luttges, Benjamin</cp:lastModifiedBy>
  <cp:revision>11</cp:revision>
  <dcterms:created xsi:type="dcterms:W3CDTF">2023-09-27T20:19:14Z</dcterms:created>
  <dcterms:modified xsi:type="dcterms:W3CDTF">2023-10-02T18:28:02Z</dcterms:modified>
</cp:coreProperties>
</file>

<file path=docProps/thumbnail.jpeg>
</file>